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7F_E3FFC73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28" r:id="rId2"/>
    <p:sldId id="330" r:id="rId3"/>
    <p:sldId id="379" r:id="rId4"/>
    <p:sldId id="370" r:id="rId5"/>
    <p:sldId id="371" r:id="rId6"/>
    <p:sldId id="372" r:id="rId7"/>
    <p:sldId id="391" r:id="rId8"/>
    <p:sldId id="373" r:id="rId9"/>
    <p:sldId id="375" r:id="rId10"/>
    <p:sldId id="387" r:id="rId11"/>
    <p:sldId id="376" r:id="rId12"/>
    <p:sldId id="378" r:id="rId13"/>
    <p:sldId id="377" r:id="rId14"/>
    <p:sldId id="388" r:id="rId15"/>
    <p:sldId id="380" r:id="rId16"/>
    <p:sldId id="381" r:id="rId17"/>
    <p:sldId id="382" r:id="rId18"/>
    <p:sldId id="384" r:id="rId19"/>
    <p:sldId id="383" r:id="rId20"/>
    <p:sldId id="385" r:id="rId21"/>
    <p:sldId id="386" r:id="rId22"/>
    <p:sldId id="389" r:id="rId23"/>
    <p:sldId id="390" r:id="rId24"/>
    <p:sldId id="392" r:id="rId25"/>
    <p:sldId id="3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34D905-23E5-E736-57D3-B7B0D5814F9C}" name="Alexander Philip Beyer" initials="APB" userId="S::abeyer@umd.edu::a275f29c-3baf-4e59-853b-09bf0a83a0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A32"/>
    <a:srgbClr val="E31831"/>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3039" autoAdjust="0"/>
  </p:normalViewPr>
  <p:slideViewPr>
    <p:cSldViewPr snapToGrid="0" snapToObjects="1">
      <p:cViewPr varScale="1">
        <p:scale>
          <a:sx n="48" d="100"/>
          <a:sy n="48" d="100"/>
        </p:scale>
        <p:origin x="67" y="73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omments/modernComment_17F_E3FFC732.xml><?xml version="1.0" encoding="utf-8"?>
<p188:cmLst xmlns:a="http://schemas.openxmlformats.org/drawingml/2006/main" xmlns:r="http://schemas.openxmlformats.org/officeDocument/2006/relationships" xmlns:p188="http://schemas.microsoft.com/office/powerpoint/2018/8/main">
  <p188:cm id="{5ED1AA54-C2CF-4C91-B50C-058C1226D1BA}" authorId="{8534D905-23E5-E736-57D3-B7B0D5814F9C}" created="2023-03-08T18:15:46.383">
    <ac:txMkLst xmlns:ac="http://schemas.microsoft.com/office/drawing/2013/main/command">
      <pc:docMk xmlns:pc="http://schemas.microsoft.com/office/powerpoint/2013/main/command"/>
      <pc:sldMk xmlns:pc="http://schemas.microsoft.com/office/powerpoint/2013/main/command" cId="3825190706" sldId="383"/>
      <ac:graphicFrameMk id="7" creationId="{696C0498-DA2F-6272-FBED-D9AE13A4ED9B}"/>
      <dc:dgmMk xmlns:dc="http://schemas.microsoft.com/office/drawing/2013/diagram/command"/>
      <dc:nodeMk xmlns:dc="http://schemas.microsoft.com/office/drawing/2013/diagram/command" id="{03D81A1F-595C-451D-9E24-202A491F318B}"/>
      <ac:txMk cp="0" len="127">
        <ac:context len="128" hash="2541684922"/>
      </ac:txMk>
    </ac:txMkLst>
    <p188:pos x="2869096" y="2497897"/>
    <p188:replyLst>
      <p188:reply id="{6F819203-F907-4427-BD26-FED0326C6A4B}" authorId="{8534D905-23E5-E736-57D3-B7B0D5814F9C}" created="2023-03-08T18:19:54.481">
        <p188:txBody>
          <a:bodyPr/>
          <a:lstStyle/>
          <a:p>
            <a:r>
              <a:rPr lang="en-US"/>
              <a:t>Focus more on heterogeneity, less on CTDE/DTDE? Maybe just gie it backup slide</a:t>
            </a:r>
          </a:p>
        </p188:txBody>
      </p188:reply>
    </p188:replyLst>
    <p188:txBody>
      <a:bodyPr/>
      <a:lstStyle/>
      <a:p>
        <a:r>
          <a:rPr lang="en-US"/>
          <a:t>Maybe remove?</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ED106-79CC-4369-8896-B86A17847D51}"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63579278-3998-4564-AD5A-33A01B95391C}">
      <dgm:prSet phldrT="[Text]"/>
      <dgm:spPr/>
      <dgm:t>
        <a:bodyPr/>
        <a:lstStyle/>
        <a:p>
          <a:r>
            <a:rPr lang="en-US" dirty="0"/>
            <a:t>Year 1, Q1-2</a:t>
          </a:r>
        </a:p>
      </dgm:t>
    </dgm:pt>
    <dgm:pt modelId="{4CC85FF7-8EAF-4AC6-AEB5-E8024A5C7C1E}" type="parTrans" cxnId="{6748F862-D902-4B90-B3BA-F6E4E0E9F0AB}">
      <dgm:prSet/>
      <dgm:spPr/>
      <dgm:t>
        <a:bodyPr/>
        <a:lstStyle/>
        <a:p>
          <a:endParaRPr lang="en-US"/>
        </a:p>
      </dgm:t>
    </dgm:pt>
    <dgm:pt modelId="{9E7CBBAF-D8DA-4D50-AED1-CEFC3CDAD412}" type="sibTrans" cxnId="{6748F862-D902-4B90-B3BA-F6E4E0E9F0AB}">
      <dgm:prSet/>
      <dgm:spPr/>
      <dgm:t>
        <a:bodyPr/>
        <a:lstStyle/>
        <a:p>
          <a:endParaRPr lang="en-US"/>
        </a:p>
      </dgm:t>
    </dgm:pt>
    <dgm:pt modelId="{2DB37F49-54D8-4A42-AB02-38D97D451EEA}">
      <dgm:prSet phldrT="[Text]"/>
      <dgm:spPr/>
      <dgm:t>
        <a:bodyPr/>
        <a:lstStyle/>
        <a:p>
          <a:r>
            <a:rPr lang="en-US" dirty="0"/>
            <a:t>Develop and verify interpretability metrics</a:t>
          </a:r>
        </a:p>
      </dgm:t>
    </dgm:pt>
    <dgm:pt modelId="{F45D2E5E-82F0-4A14-9024-BC5CB2699622}" type="parTrans" cxnId="{4905477C-B570-4E03-AF1D-2331497045CA}">
      <dgm:prSet/>
      <dgm:spPr/>
      <dgm:t>
        <a:bodyPr/>
        <a:lstStyle/>
        <a:p>
          <a:endParaRPr lang="en-US"/>
        </a:p>
      </dgm:t>
    </dgm:pt>
    <dgm:pt modelId="{4E0BA1F7-D973-4FAE-8A27-6EFAA0672BD9}" type="sibTrans" cxnId="{4905477C-B570-4E03-AF1D-2331497045CA}">
      <dgm:prSet/>
      <dgm:spPr/>
      <dgm:t>
        <a:bodyPr/>
        <a:lstStyle/>
        <a:p>
          <a:endParaRPr lang="en-US"/>
        </a:p>
      </dgm:t>
    </dgm:pt>
    <dgm:pt modelId="{B0AA024E-B537-4023-9490-B54EC403AE14}">
      <dgm:prSet phldrT="[Text]"/>
      <dgm:spPr/>
      <dgm:t>
        <a:bodyPr/>
        <a:lstStyle/>
        <a:p>
          <a:r>
            <a:rPr lang="en-US" dirty="0"/>
            <a:t>Year 1, Q3-4</a:t>
          </a:r>
        </a:p>
      </dgm:t>
    </dgm:pt>
    <dgm:pt modelId="{A65B20C4-C879-4B21-9FC8-13F51EAD293D}" type="parTrans" cxnId="{C1C09B9A-C76C-4349-B531-7E9DCF01DB04}">
      <dgm:prSet/>
      <dgm:spPr/>
      <dgm:t>
        <a:bodyPr/>
        <a:lstStyle/>
        <a:p>
          <a:endParaRPr lang="en-US"/>
        </a:p>
      </dgm:t>
    </dgm:pt>
    <dgm:pt modelId="{FCB01CEF-B38E-43D6-90B1-8160DA0286BE}" type="sibTrans" cxnId="{C1C09B9A-C76C-4349-B531-7E9DCF01DB04}">
      <dgm:prSet/>
      <dgm:spPr/>
      <dgm:t>
        <a:bodyPr/>
        <a:lstStyle/>
        <a:p>
          <a:endParaRPr lang="en-US"/>
        </a:p>
      </dgm:t>
    </dgm:pt>
    <dgm:pt modelId="{5E04270E-2983-45DD-B7ED-70263CC1E49B}">
      <dgm:prSet phldrT="[Text]"/>
      <dgm:spPr/>
      <dgm:t>
        <a:bodyPr/>
        <a:lstStyle/>
        <a:p>
          <a:r>
            <a:rPr lang="en-US" dirty="0"/>
            <a:t>Deployment in unstructured but controlled real world settings</a:t>
          </a:r>
        </a:p>
      </dgm:t>
    </dgm:pt>
    <dgm:pt modelId="{3A1937B1-B0E6-4C9A-A5BF-0AB58A0B84A2}" type="parTrans" cxnId="{0BE67400-D443-4A9F-8992-6F0914679A29}">
      <dgm:prSet/>
      <dgm:spPr/>
      <dgm:t>
        <a:bodyPr/>
        <a:lstStyle/>
        <a:p>
          <a:endParaRPr lang="en-US"/>
        </a:p>
      </dgm:t>
    </dgm:pt>
    <dgm:pt modelId="{5BD7D242-BEF1-4331-83B0-BADF4BFF1DD4}" type="sibTrans" cxnId="{0BE67400-D443-4A9F-8992-6F0914679A29}">
      <dgm:prSet/>
      <dgm:spPr/>
      <dgm:t>
        <a:bodyPr/>
        <a:lstStyle/>
        <a:p>
          <a:endParaRPr lang="en-US"/>
        </a:p>
      </dgm:t>
    </dgm:pt>
    <dgm:pt modelId="{61F82E75-7B14-4DBE-B607-29B9526299C8}">
      <dgm:prSet phldrT="[Text]"/>
      <dgm:spPr/>
      <dgm:t>
        <a:bodyPr/>
        <a:lstStyle/>
        <a:p>
          <a:r>
            <a:rPr lang="en-US" dirty="0"/>
            <a:t>Year 2</a:t>
          </a:r>
        </a:p>
      </dgm:t>
    </dgm:pt>
    <dgm:pt modelId="{3E5FBBD9-B93F-4C29-A354-68949D917459}" type="parTrans" cxnId="{6080A5C2-FEE6-4243-A175-B512BA5C2FB8}">
      <dgm:prSet/>
      <dgm:spPr/>
      <dgm:t>
        <a:bodyPr/>
        <a:lstStyle/>
        <a:p>
          <a:endParaRPr lang="en-US"/>
        </a:p>
      </dgm:t>
    </dgm:pt>
    <dgm:pt modelId="{23F9CE0C-36DC-4D63-B1D3-A76635C675EE}" type="sibTrans" cxnId="{6080A5C2-FEE6-4243-A175-B512BA5C2FB8}">
      <dgm:prSet/>
      <dgm:spPr/>
      <dgm:t>
        <a:bodyPr/>
        <a:lstStyle/>
        <a:p>
          <a:endParaRPr lang="en-US"/>
        </a:p>
      </dgm:t>
    </dgm:pt>
    <dgm:pt modelId="{7C718948-E279-40F0-A327-39FC26AFCE26}">
      <dgm:prSet phldrT="[Text]"/>
      <dgm:spPr/>
      <dgm:t>
        <a:bodyPr/>
        <a:lstStyle/>
        <a:p>
          <a:r>
            <a:rPr lang="en-US" dirty="0"/>
            <a:t>Extend to more realistic, totally unstructured human environments</a:t>
          </a:r>
        </a:p>
      </dgm:t>
    </dgm:pt>
    <dgm:pt modelId="{2529BA78-F45E-46FC-8741-3E630BF9A0BF}" type="parTrans" cxnId="{32C3BD4F-213C-44F9-B458-D69B3375FD55}">
      <dgm:prSet/>
      <dgm:spPr/>
      <dgm:t>
        <a:bodyPr/>
        <a:lstStyle/>
        <a:p>
          <a:endParaRPr lang="en-US"/>
        </a:p>
      </dgm:t>
    </dgm:pt>
    <dgm:pt modelId="{691E23C6-6996-4D72-AF80-2442B17EC9D4}" type="sibTrans" cxnId="{32C3BD4F-213C-44F9-B458-D69B3375FD55}">
      <dgm:prSet/>
      <dgm:spPr/>
      <dgm:t>
        <a:bodyPr/>
        <a:lstStyle/>
        <a:p>
          <a:endParaRPr lang="en-US"/>
        </a:p>
      </dgm:t>
    </dgm:pt>
    <dgm:pt modelId="{74B30A71-B624-4FA5-B3EF-FC6D6E7C31CC}">
      <dgm:prSet phldrT="[Text]"/>
      <dgm:spPr/>
      <dgm:t>
        <a:bodyPr/>
        <a:lstStyle/>
        <a:p>
          <a:r>
            <a:rPr lang="en-US" dirty="0"/>
            <a:t>Tests in simulation and structured lab environments</a:t>
          </a:r>
        </a:p>
      </dgm:t>
    </dgm:pt>
    <dgm:pt modelId="{BC95620F-6288-45FA-812B-9407257E4595}" type="parTrans" cxnId="{FDBA3B0C-DB8A-40DB-84CF-5F79E4A4E97B}">
      <dgm:prSet/>
      <dgm:spPr/>
      <dgm:t>
        <a:bodyPr/>
        <a:lstStyle/>
        <a:p>
          <a:endParaRPr lang="en-US"/>
        </a:p>
      </dgm:t>
    </dgm:pt>
    <dgm:pt modelId="{F5CF2597-A60D-45F7-81D5-9227ED7CFAD7}" type="sibTrans" cxnId="{FDBA3B0C-DB8A-40DB-84CF-5F79E4A4E97B}">
      <dgm:prSet/>
      <dgm:spPr/>
      <dgm:t>
        <a:bodyPr/>
        <a:lstStyle/>
        <a:p>
          <a:endParaRPr lang="en-US"/>
        </a:p>
      </dgm:t>
    </dgm:pt>
    <dgm:pt modelId="{55413F55-2498-4F55-BBC6-FEA59A532E5D}">
      <dgm:prSet phldrT="[Text]"/>
      <dgm:spPr/>
      <dgm:t>
        <a:bodyPr/>
        <a:lstStyle/>
        <a:p>
          <a:r>
            <a:rPr lang="en-US" dirty="0"/>
            <a:t>Comparison against existing state-of-the-art metrics</a:t>
          </a:r>
        </a:p>
      </dgm:t>
    </dgm:pt>
    <dgm:pt modelId="{8C3E7292-5D7B-40CB-9C02-CF60FD8B4B6C}" type="parTrans" cxnId="{E07B8C0A-855A-4F65-AC2A-871840515F33}">
      <dgm:prSet/>
      <dgm:spPr/>
      <dgm:t>
        <a:bodyPr/>
        <a:lstStyle/>
        <a:p>
          <a:endParaRPr lang="en-US"/>
        </a:p>
      </dgm:t>
    </dgm:pt>
    <dgm:pt modelId="{98DC7EE0-D2B0-43FA-B440-4CC223E825CE}" type="sibTrans" cxnId="{E07B8C0A-855A-4F65-AC2A-871840515F33}">
      <dgm:prSet/>
      <dgm:spPr/>
      <dgm:t>
        <a:bodyPr/>
        <a:lstStyle/>
        <a:p>
          <a:endParaRPr lang="en-US"/>
        </a:p>
      </dgm:t>
    </dgm:pt>
    <dgm:pt modelId="{8DD9142E-C560-491E-8F4D-C4DD91328289}">
      <dgm:prSet phldrT="[Text]"/>
      <dgm:spPr/>
      <dgm:t>
        <a:bodyPr/>
        <a:lstStyle/>
        <a:p>
          <a:r>
            <a:rPr lang="en-US" dirty="0"/>
            <a:t>Rigorously verify that interpretability is maintained in more complex environments</a:t>
          </a:r>
        </a:p>
      </dgm:t>
    </dgm:pt>
    <dgm:pt modelId="{A940C022-7425-438A-9D46-27813FA33545}" type="parTrans" cxnId="{A6AD9F8F-5D6F-4C05-A430-FD7742FF3A4E}">
      <dgm:prSet/>
      <dgm:spPr/>
      <dgm:t>
        <a:bodyPr/>
        <a:lstStyle/>
        <a:p>
          <a:endParaRPr lang="en-US"/>
        </a:p>
      </dgm:t>
    </dgm:pt>
    <dgm:pt modelId="{90C68979-DD05-485D-8A41-5BD9468A9FE1}" type="sibTrans" cxnId="{A6AD9F8F-5D6F-4C05-A430-FD7742FF3A4E}">
      <dgm:prSet/>
      <dgm:spPr/>
      <dgm:t>
        <a:bodyPr/>
        <a:lstStyle/>
        <a:p>
          <a:endParaRPr lang="en-US"/>
        </a:p>
      </dgm:t>
    </dgm:pt>
    <dgm:pt modelId="{FA820647-9C46-4DE1-BC27-94FD28EB0626}">
      <dgm:prSet phldrT="[Text]"/>
      <dgm:spPr/>
      <dgm:t>
        <a:bodyPr/>
        <a:lstStyle/>
        <a:p>
          <a:r>
            <a:rPr lang="en-US" dirty="0"/>
            <a:t>Begin controlled Human-Robot interaction tests to ensure safety and robustness of metrics</a:t>
          </a:r>
        </a:p>
      </dgm:t>
    </dgm:pt>
    <dgm:pt modelId="{604EC18A-E170-4D80-82CA-00C3799F6499}" type="parTrans" cxnId="{CC12DCE5-7567-4E69-9564-BD34BB97EFFE}">
      <dgm:prSet/>
      <dgm:spPr/>
      <dgm:t>
        <a:bodyPr/>
        <a:lstStyle/>
        <a:p>
          <a:endParaRPr lang="en-US"/>
        </a:p>
      </dgm:t>
    </dgm:pt>
    <dgm:pt modelId="{85CB0166-26FF-4DF7-A2C5-4C8A7E508390}" type="sibTrans" cxnId="{CC12DCE5-7567-4E69-9564-BD34BB97EFFE}">
      <dgm:prSet/>
      <dgm:spPr/>
      <dgm:t>
        <a:bodyPr/>
        <a:lstStyle/>
        <a:p>
          <a:endParaRPr lang="en-US"/>
        </a:p>
      </dgm:t>
    </dgm:pt>
    <dgm:pt modelId="{040F8587-5A79-47FB-852B-C990D0FA769E}">
      <dgm:prSet phldrT="[Text]"/>
      <dgm:spPr/>
      <dgm:t>
        <a:bodyPr/>
        <a:lstStyle/>
        <a:p>
          <a:r>
            <a:rPr lang="en-US" dirty="0"/>
            <a:t>Slowly allow more uncontrolled interactions to test model limits</a:t>
          </a:r>
        </a:p>
      </dgm:t>
    </dgm:pt>
    <dgm:pt modelId="{3F891A9E-ADF3-45EE-B6D6-CDA03AB6ABFA}" type="parTrans" cxnId="{4CD75D1B-EB67-4ECE-A06A-4C6E55927852}">
      <dgm:prSet/>
      <dgm:spPr/>
      <dgm:t>
        <a:bodyPr/>
        <a:lstStyle/>
        <a:p>
          <a:endParaRPr lang="en-US"/>
        </a:p>
      </dgm:t>
    </dgm:pt>
    <dgm:pt modelId="{719AD1BA-37F4-4147-888D-55B079A72AF3}" type="sibTrans" cxnId="{4CD75D1B-EB67-4ECE-A06A-4C6E55927852}">
      <dgm:prSet/>
      <dgm:spPr/>
      <dgm:t>
        <a:bodyPr/>
        <a:lstStyle/>
        <a:p>
          <a:endParaRPr lang="en-US"/>
        </a:p>
      </dgm:t>
    </dgm:pt>
    <dgm:pt modelId="{D3075733-C0FD-479F-B94D-6A915C6580E5}">
      <dgm:prSet phldrT="[Text]"/>
      <dgm:spPr/>
      <dgm:t>
        <a:bodyPr/>
        <a:lstStyle/>
        <a:p>
          <a:r>
            <a:rPr lang="en-US" dirty="0"/>
            <a:t>Develop robust, interpretable model </a:t>
          </a:r>
          <a:r>
            <a:rPr lang="en-US" dirty="0" err="1"/>
            <a:t>failsafes</a:t>
          </a:r>
          <a:endParaRPr lang="en-US" dirty="0"/>
        </a:p>
      </dgm:t>
    </dgm:pt>
    <dgm:pt modelId="{42B4025B-4B0B-4195-BDCD-722529F9B9C2}" type="parTrans" cxnId="{CBF1A228-B3C7-4ABF-A89E-00ED9EFAAD5F}">
      <dgm:prSet/>
      <dgm:spPr/>
      <dgm:t>
        <a:bodyPr/>
        <a:lstStyle/>
        <a:p>
          <a:endParaRPr lang="en-US"/>
        </a:p>
      </dgm:t>
    </dgm:pt>
    <dgm:pt modelId="{CF665755-0A97-424C-A30F-E2D2FEF2507D}" type="sibTrans" cxnId="{CBF1A228-B3C7-4ABF-A89E-00ED9EFAAD5F}">
      <dgm:prSet/>
      <dgm:spPr/>
      <dgm:t>
        <a:bodyPr/>
        <a:lstStyle/>
        <a:p>
          <a:endParaRPr lang="en-US"/>
        </a:p>
      </dgm:t>
    </dgm:pt>
    <dgm:pt modelId="{62663985-33A9-4CE5-80C8-7608A86A791F}">
      <dgm:prSet phldrT="[Text]"/>
      <dgm:spPr/>
      <dgm:t>
        <a:bodyPr/>
        <a:lstStyle/>
        <a:p>
          <a:r>
            <a:rPr lang="en-US" dirty="0"/>
            <a:t>Ensure all </a:t>
          </a:r>
          <a:r>
            <a:rPr lang="en-US" dirty="0" err="1"/>
            <a:t>failsafes</a:t>
          </a:r>
          <a:r>
            <a:rPr lang="en-US" dirty="0"/>
            <a:t> work as intended</a:t>
          </a:r>
        </a:p>
      </dgm:t>
    </dgm:pt>
    <dgm:pt modelId="{C5CFF249-6FE4-495A-8299-2D32AD439907}" type="parTrans" cxnId="{80230F6B-6274-45E2-B69F-28D35A038488}">
      <dgm:prSet/>
      <dgm:spPr/>
      <dgm:t>
        <a:bodyPr/>
        <a:lstStyle/>
        <a:p>
          <a:endParaRPr lang="en-US"/>
        </a:p>
      </dgm:t>
    </dgm:pt>
    <dgm:pt modelId="{A09EC40C-E77F-41E0-B9BA-B6DDF2E2CF51}" type="sibTrans" cxnId="{80230F6B-6274-45E2-B69F-28D35A038488}">
      <dgm:prSet/>
      <dgm:spPr/>
      <dgm:t>
        <a:bodyPr/>
        <a:lstStyle/>
        <a:p>
          <a:endParaRPr lang="en-US"/>
        </a:p>
      </dgm:t>
    </dgm:pt>
    <dgm:pt modelId="{C16058BD-DFC2-454E-999A-3D7BC4307FFF}">
      <dgm:prSet phldrT="[Text]"/>
      <dgm:spPr/>
      <dgm:t>
        <a:bodyPr/>
        <a:lstStyle/>
        <a:p>
          <a:r>
            <a:rPr lang="en-US" dirty="0"/>
            <a:t>Recheck all </a:t>
          </a:r>
          <a:r>
            <a:rPr lang="en-US" dirty="0" err="1"/>
            <a:t>failsafes</a:t>
          </a:r>
          <a:r>
            <a:rPr lang="en-US" dirty="0"/>
            <a:t> before allowing for more interaction between humans and agents</a:t>
          </a:r>
        </a:p>
      </dgm:t>
    </dgm:pt>
    <dgm:pt modelId="{39A23A8C-E65F-4DD3-9FCA-F162FC9EC0CA}" type="parTrans" cxnId="{158B952A-12DF-46F1-9BC2-7DCE00F4BA52}">
      <dgm:prSet/>
      <dgm:spPr/>
      <dgm:t>
        <a:bodyPr/>
        <a:lstStyle/>
        <a:p>
          <a:endParaRPr lang="en-US"/>
        </a:p>
      </dgm:t>
    </dgm:pt>
    <dgm:pt modelId="{A36D2E2F-5718-4E81-963A-B832AE80E2C8}" type="sibTrans" cxnId="{158B952A-12DF-46F1-9BC2-7DCE00F4BA52}">
      <dgm:prSet/>
      <dgm:spPr/>
      <dgm:t>
        <a:bodyPr/>
        <a:lstStyle/>
        <a:p>
          <a:endParaRPr lang="en-US"/>
        </a:p>
      </dgm:t>
    </dgm:pt>
    <dgm:pt modelId="{3E28572D-C238-431C-8B50-8733B2434CA6}">
      <dgm:prSet phldrT="[Text]"/>
      <dgm:spPr/>
      <dgm:t>
        <a:bodyPr/>
        <a:lstStyle/>
        <a:p>
          <a:endParaRPr lang="en-US" dirty="0"/>
        </a:p>
      </dgm:t>
    </dgm:pt>
    <dgm:pt modelId="{06C25AC3-53E7-4315-8015-7D865DFAE7FA}" type="parTrans" cxnId="{7C7A82C1-6315-406E-B9C7-2C2D81633902}">
      <dgm:prSet/>
      <dgm:spPr/>
      <dgm:t>
        <a:bodyPr/>
        <a:lstStyle/>
        <a:p>
          <a:endParaRPr lang="en-US"/>
        </a:p>
      </dgm:t>
    </dgm:pt>
    <dgm:pt modelId="{CD1959C1-9DB8-4BAA-B1E6-10CCBE6BBF97}" type="sibTrans" cxnId="{7C7A82C1-6315-406E-B9C7-2C2D81633902}">
      <dgm:prSet/>
      <dgm:spPr/>
      <dgm:t>
        <a:bodyPr/>
        <a:lstStyle/>
        <a:p>
          <a:endParaRPr lang="en-US"/>
        </a:p>
      </dgm:t>
    </dgm:pt>
    <dgm:pt modelId="{25BC7D2E-4F81-4B53-999A-8B658CBAF3BD}">
      <dgm:prSet phldrT="[Text]"/>
      <dgm:spPr/>
      <dgm:t>
        <a:bodyPr/>
        <a:lstStyle/>
        <a:p>
          <a:r>
            <a:rPr lang="en-US" dirty="0"/>
            <a:t>Apply metrics to real world heterogenous systems</a:t>
          </a:r>
        </a:p>
      </dgm:t>
    </dgm:pt>
    <dgm:pt modelId="{15C0F817-B9E1-46A4-B136-9071E8DF8073}" type="parTrans" cxnId="{08D5761A-D97A-4F2B-BCAC-A04783019190}">
      <dgm:prSet/>
      <dgm:spPr/>
      <dgm:t>
        <a:bodyPr/>
        <a:lstStyle/>
        <a:p>
          <a:endParaRPr lang="en-US"/>
        </a:p>
      </dgm:t>
    </dgm:pt>
    <dgm:pt modelId="{606C1CA1-3301-4FFD-96C4-0642007C50EE}" type="sibTrans" cxnId="{08D5761A-D97A-4F2B-BCAC-A04783019190}">
      <dgm:prSet/>
      <dgm:spPr/>
      <dgm:t>
        <a:bodyPr/>
        <a:lstStyle/>
        <a:p>
          <a:endParaRPr lang="en-US"/>
        </a:p>
      </dgm:t>
    </dgm:pt>
    <dgm:pt modelId="{E8063CA6-41CC-4D08-8E56-8F71D8651C9B}">
      <dgm:prSet phldrT="[Text]"/>
      <dgm:spPr/>
      <dgm:t>
        <a:bodyPr/>
        <a:lstStyle/>
        <a:p>
          <a:r>
            <a:rPr lang="en-US" dirty="0"/>
            <a:t>Review of relevant literature to identify state of the art GNN architectures and current best methods for improving DRL and NN Interpretability</a:t>
          </a:r>
        </a:p>
      </dgm:t>
    </dgm:pt>
    <dgm:pt modelId="{213BCE7D-DE88-48B6-93E0-F676AE7A05C2}" type="parTrans" cxnId="{1B7DB669-04EC-4645-ACEC-01121B6EFFF5}">
      <dgm:prSet/>
      <dgm:spPr/>
      <dgm:t>
        <a:bodyPr/>
        <a:lstStyle/>
        <a:p>
          <a:endParaRPr lang="en-US"/>
        </a:p>
      </dgm:t>
    </dgm:pt>
    <dgm:pt modelId="{D7E2CCC4-4052-49D0-855F-BF3071FDF7F0}" type="sibTrans" cxnId="{1B7DB669-04EC-4645-ACEC-01121B6EFFF5}">
      <dgm:prSet/>
      <dgm:spPr/>
      <dgm:t>
        <a:bodyPr/>
        <a:lstStyle/>
        <a:p>
          <a:endParaRPr lang="en-US"/>
        </a:p>
      </dgm:t>
    </dgm:pt>
    <dgm:pt modelId="{03D81A1F-595C-451D-9E24-202A491F318B}">
      <dgm:prSet phldrT="[Text]"/>
      <dgm:spPr/>
      <dgm:t>
        <a:bodyPr/>
        <a:lstStyle/>
        <a:p>
          <a:r>
            <a:rPr lang="en-US" dirty="0"/>
            <a:t>Develop frameworks for Centralized Training with Decentralized Execution (CTDE) and Decentralized Training and Execution (DTDE)</a:t>
          </a:r>
        </a:p>
      </dgm:t>
    </dgm:pt>
    <dgm:pt modelId="{687064F7-5749-469E-A3C5-9360CED16B7A}" type="parTrans" cxnId="{9798076D-64AD-45C7-B6E8-17300310B39B}">
      <dgm:prSet/>
      <dgm:spPr/>
      <dgm:t>
        <a:bodyPr/>
        <a:lstStyle/>
        <a:p>
          <a:endParaRPr lang="en-US"/>
        </a:p>
      </dgm:t>
    </dgm:pt>
    <dgm:pt modelId="{DE1AA986-4C9E-497D-B9CE-5E5D8D106EDC}" type="sibTrans" cxnId="{9798076D-64AD-45C7-B6E8-17300310B39B}">
      <dgm:prSet/>
      <dgm:spPr/>
      <dgm:t>
        <a:bodyPr/>
        <a:lstStyle/>
        <a:p>
          <a:endParaRPr lang="en-US"/>
        </a:p>
      </dgm:t>
    </dgm:pt>
    <dgm:pt modelId="{114834F6-EA8E-4922-A38F-AE382C479D61}">
      <dgm:prSet phldrT="[Text]"/>
      <dgm:spPr/>
      <dgm:t>
        <a:bodyPr/>
        <a:lstStyle/>
        <a:p>
          <a:r>
            <a:rPr lang="en-US" dirty="0"/>
            <a:t>Reverify performance in CTDE and DTDE regimes</a:t>
          </a:r>
        </a:p>
      </dgm:t>
    </dgm:pt>
    <dgm:pt modelId="{CB80F570-C2E6-4EFB-9C59-DDF08D37C52E}" type="parTrans" cxnId="{B4C200AD-07DD-4008-B4FD-765A6D5E20D3}">
      <dgm:prSet/>
      <dgm:spPr/>
      <dgm:t>
        <a:bodyPr/>
        <a:lstStyle/>
        <a:p>
          <a:endParaRPr lang="en-US"/>
        </a:p>
      </dgm:t>
    </dgm:pt>
    <dgm:pt modelId="{1C032BAF-3045-4766-A868-2657E9FF2983}" type="sibTrans" cxnId="{B4C200AD-07DD-4008-B4FD-765A6D5E20D3}">
      <dgm:prSet/>
      <dgm:spPr/>
      <dgm:t>
        <a:bodyPr/>
        <a:lstStyle/>
        <a:p>
          <a:endParaRPr lang="en-US"/>
        </a:p>
      </dgm:t>
    </dgm:pt>
    <dgm:pt modelId="{BD2EB9FE-10BA-40B9-8128-4AFCD34106C6}" type="pres">
      <dgm:prSet presAssocID="{5E3ED106-79CC-4369-8896-B86A17847D51}" presName="linearFlow" presStyleCnt="0">
        <dgm:presLayoutVars>
          <dgm:dir/>
          <dgm:animLvl val="lvl"/>
          <dgm:resizeHandles val="exact"/>
        </dgm:presLayoutVars>
      </dgm:prSet>
      <dgm:spPr/>
    </dgm:pt>
    <dgm:pt modelId="{76ECE6E8-1F6E-4857-82CB-164ACB0A01FA}" type="pres">
      <dgm:prSet presAssocID="{63579278-3998-4564-AD5A-33A01B95391C}" presName="composite" presStyleCnt="0"/>
      <dgm:spPr/>
    </dgm:pt>
    <dgm:pt modelId="{FC9A044B-B8A2-478D-93E3-793CA9CED429}" type="pres">
      <dgm:prSet presAssocID="{63579278-3998-4564-AD5A-33A01B95391C}" presName="parTx" presStyleLbl="node1" presStyleIdx="0" presStyleCnt="3">
        <dgm:presLayoutVars>
          <dgm:chMax val="0"/>
          <dgm:chPref val="0"/>
          <dgm:bulletEnabled val="1"/>
        </dgm:presLayoutVars>
      </dgm:prSet>
      <dgm:spPr/>
    </dgm:pt>
    <dgm:pt modelId="{B72619D2-CB96-4341-90E0-80293D94FE8E}" type="pres">
      <dgm:prSet presAssocID="{63579278-3998-4564-AD5A-33A01B95391C}" presName="parSh" presStyleLbl="node1" presStyleIdx="0" presStyleCnt="3"/>
      <dgm:spPr/>
    </dgm:pt>
    <dgm:pt modelId="{DE8D5490-541E-468D-8880-0D003E26DDFB}" type="pres">
      <dgm:prSet presAssocID="{63579278-3998-4564-AD5A-33A01B95391C}" presName="desTx" presStyleLbl="fgAcc1" presStyleIdx="0" presStyleCnt="3" custScaleX="140835">
        <dgm:presLayoutVars>
          <dgm:bulletEnabled val="1"/>
        </dgm:presLayoutVars>
      </dgm:prSet>
      <dgm:spPr/>
    </dgm:pt>
    <dgm:pt modelId="{35286FC4-3D1A-4620-AE29-1B29E527B9DB}" type="pres">
      <dgm:prSet presAssocID="{9E7CBBAF-D8DA-4D50-AED1-CEFC3CDAD412}" presName="sibTrans" presStyleLbl="sibTrans2D1" presStyleIdx="0" presStyleCnt="2"/>
      <dgm:spPr/>
    </dgm:pt>
    <dgm:pt modelId="{25F7A0F2-139C-4DF6-9BC4-7AB8E29A368D}" type="pres">
      <dgm:prSet presAssocID="{9E7CBBAF-D8DA-4D50-AED1-CEFC3CDAD412}" presName="connTx" presStyleLbl="sibTrans2D1" presStyleIdx="0" presStyleCnt="2"/>
      <dgm:spPr/>
    </dgm:pt>
    <dgm:pt modelId="{D93F635F-F5F9-467E-824A-F55302DF83AE}" type="pres">
      <dgm:prSet presAssocID="{B0AA024E-B537-4023-9490-B54EC403AE14}" presName="composite" presStyleCnt="0"/>
      <dgm:spPr/>
    </dgm:pt>
    <dgm:pt modelId="{AA81DDC6-835C-4DBB-8D7C-8488E8F9C879}" type="pres">
      <dgm:prSet presAssocID="{B0AA024E-B537-4023-9490-B54EC403AE14}" presName="parTx" presStyleLbl="node1" presStyleIdx="0" presStyleCnt="3">
        <dgm:presLayoutVars>
          <dgm:chMax val="0"/>
          <dgm:chPref val="0"/>
          <dgm:bulletEnabled val="1"/>
        </dgm:presLayoutVars>
      </dgm:prSet>
      <dgm:spPr/>
    </dgm:pt>
    <dgm:pt modelId="{AA81C0B5-635E-475A-A9E7-05B8BA590183}" type="pres">
      <dgm:prSet presAssocID="{B0AA024E-B537-4023-9490-B54EC403AE14}" presName="parSh" presStyleLbl="node1" presStyleIdx="1" presStyleCnt="3"/>
      <dgm:spPr/>
    </dgm:pt>
    <dgm:pt modelId="{4B25E416-D31E-40B2-87EF-A597B65ADC5C}" type="pres">
      <dgm:prSet presAssocID="{B0AA024E-B537-4023-9490-B54EC403AE14}" presName="desTx" presStyleLbl="fgAcc1" presStyleIdx="1" presStyleCnt="3" custScaleX="140251">
        <dgm:presLayoutVars>
          <dgm:bulletEnabled val="1"/>
        </dgm:presLayoutVars>
      </dgm:prSet>
      <dgm:spPr/>
    </dgm:pt>
    <dgm:pt modelId="{F1621475-DCCB-4197-AC2E-1ADEAC50C247}" type="pres">
      <dgm:prSet presAssocID="{FCB01CEF-B38E-43D6-90B1-8160DA0286BE}" presName="sibTrans" presStyleLbl="sibTrans2D1" presStyleIdx="1" presStyleCnt="2"/>
      <dgm:spPr/>
    </dgm:pt>
    <dgm:pt modelId="{F7AFB8F9-E180-4D17-BABB-A092B61CC016}" type="pres">
      <dgm:prSet presAssocID="{FCB01CEF-B38E-43D6-90B1-8160DA0286BE}" presName="connTx" presStyleLbl="sibTrans2D1" presStyleIdx="1" presStyleCnt="2"/>
      <dgm:spPr/>
    </dgm:pt>
    <dgm:pt modelId="{4C7236B0-6BB3-4B7E-9AF9-D0555683F01B}" type="pres">
      <dgm:prSet presAssocID="{61F82E75-7B14-4DBE-B607-29B9526299C8}" presName="composite" presStyleCnt="0"/>
      <dgm:spPr/>
    </dgm:pt>
    <dgm:pt modelId="{629BB87A-3A6A-4401-BEB6-F77179E39910}" type="pres">
      <dgm:prSet presAssocID="{61F82E75-7B14-4DBE-B607-29B9526299C8}" presName="parTx" presStyleLbl="node1" presStyleIdx="1" presStyleCnt="3">
        <dgm:presLayoutVars>
          <dgm:chMax val="0"/>
          <dgm:chPref val="0"/>
          <dgm:bulletEnabled val="1"/>
        </dgm:presLayoutVars>
      </dgm:prSet>
      <dgm:spPr/>
    </dgm:pt>
    <dgm:pt modelId="{B6B7D40D-AFD2-447A-94EE-5876477DE013}" type="pres">
      <dgm:prSet presAssocID="{61F82E75-7B14-4DBE-B607-29B9526299C8}" presName="parSh" presStyleLbl="node1" presStyleIdx="2" presStyleCnt="3"/>
      <dgm:spPr/>
    </dgm:pt>
    <dgm:pt modelId="{B6F24763-0A67-40D8-884A-39473E525325}" type="pres">
      <dgm:prSet presAssocID="{61F82E75-7B14-4DBE-B607-29B9526299C8}" presName="desTx" presStyleLbl="fgAcc1" presStyleIdx="2" presStyleCnt="3" custScaleX="140683">
        <dgm:presLayoutVars>
          <dgm:bulletEnabled val="1"/>
        </dgm:presLayoutVars>
      </dgm:prSet>
      <dgm:spPr/>
    </dgm:pt>
  </dgm:ptLst>
  <dgm:cxnLst>
    <dgm:cxn modelId="{EEB74200-37E5-4356-A12F-7198E53DDDDF}" type="presOf" srcId="{8DD9142E-C560-491E-8F4D-C4DD91328289}" destId="{4B25E416-D31E-40B2-87EF-A597B65ADC5C}" srcOrd="0" destOrd="1" presId="urn:microsoft.com/office/officeart/2005/8/layout/process3"/>
    <dgm:cxn modelId="{0BE67400-D443-4A9F-8992-6F0914679A29}" srcId="{B0AA024E-B537-4023-9490-B54EC403AE14}" destId="{5E04270E-2983-45DD-B7ED-70263CC1E49B}" srcOrd="0" destOrd="0" parTransId="{3A1937B1-B0E6-4C9A-A5BF-0AB58A0B84A2}" sibTransId="{5BD7D242-BEF1-4331-83B0-BADF4BFF1DD4}"/>
    <dgm:cxn modelId="{2ED45701-3176-45E9-A628-E6667B6F8341}" type="presOf" srcId="{FCB01CEF-B38E-43D6-90B1-8160DA0286BE}" destId="{F7AFB8F9-E180-4D17-BABB-A092B61CC016}" srcOrd="1" destOrd="0" presId="urn:microsoft.com/office/officeart/2005/8/layout/process3"/>
    <dgm:cxn modelId="{E07B8C0A-855A-4F65-AC2A-871840515F33}" srcId="{2DB37F49-54D8-4A42-AB02-38D97D451EEA}" destId="{55413F55-2498-4F55-BBC6-FEA59A532E5D}" srcOrd="1" destOrd="0" parTransId="{8C3E7292-5D7B-40CB-9C02-CF60FD8B4B6C}" sibTransId="{98DC7EE0-D2B0-43FA-B440-4CC223E825CE}"/>
    <dgm:cxn modelId="{FDBA3B0C-DB8A-40DB-84CF-5F79E4A4E97B}" srcId="{2DB37F49-54D8-4A42-AB02-38D97D451EEA}" destId="{74B30A71-B624-4FA5-B3EF-FC6D6E7C31CC}" srcOrd="0" destOrd="0" parTransId="{BC95620F-6288-45FA-812B-9407257E4595}" sibTransId="{F5CF2597-A60D-45F7-81D5-9227ED7CFAD7}"/>
    <dgm:cxn modelId="{853E9F11-0082-43E9-A888-5033E12375FE}" type="presOf" srcId="{63579278-3998-4564-AD5A-33A01B95391C}" destId="{B72619D2-CB96-4341-90E0-80293D94FE8E}" srcOrd="1" destOrd="0" presId="urn:microsoft.com/office/officeart/2005/8/layout/process3"/>
    <dgm:cxn modelId="{3E6D8F16-ED1D-4DC4-B0AA-9F6B5F62F4AD}" type="presOf" srcId="{114834F6-EA8E-4922-A38F-AE382C479D61}" destId="{B6F24763-0A67-40D8-884A-39473E525325}" srcOrd="0" destOrd="4" presId="urn:microsoft.com/office/officeart/2005/8/layout/process3"/>
    <dgm:cxn modelId="{08D5761A-D97A-4F2B-BCAC-A04783019190}" srcId="{7C718948-E279-40F0-A327-39FC26AFCE26}" destId="{25BC7D2E-4F81-4B53-999A-8B658CBAF3BD}" srcOrd="2" destOrd="0" parTransId="{15C0F817-B9E1-46A4-B136-9071E8DF8073}" sibTransId="{606C1CA1-3301-4FFD-96C4-0642007C50EE}"/>
    <dgm:cxn modelId="{4CD75D1B-EB67-4ECE-A06A-4C6E55927852}" srcId="{7C718948-E279-40F0-A327-39FC26AFCE26}" destId="{040F8587-5A79-47FB-852B-C990D0FA769E}" srcOrd="1" destOrd="0" parTransId="{3F891A9E-ADF3-45EE-B6D6-CDA03AB6ABFA}" sibTransId="{719AD1BA-37F4-4147-888D-55B079A72AF3}"/>
    <dgm:cxn modelId="{B0DA621E-EAE8-47A5-BEF8-65D47931B4E7}" type="presOf" srcId="{C16058BD-DFC2-454E-999A-3D7BC4307FFF}" destId="{B6F24763-0A67-40D8-884A-39473E525325}" srcOrd="0" destOrd="1" presId="urn:microsoft.com/office/officeart/2005/8/layout/process3"/>
    <dgm:cxn modelId="{CBF1A228-B3C7-4ABF-A89E-00ED9EFAAD5F}" srcId="{2DB37F49-54D8-4A42-AB02-38D97D451EEA}" destId="{D3075733-C0FD-479F-B94D-6A915C6580E5}" srcOrd="2" destOrd="0" parTransId="{42B4025B-4B0B-4195-BDCD-722529F9B9C2}" sibTransId="{CF665755-0A97-424C-A30F-E2D2FEF2507D}"/>
    <dgm:cxn modelId="{158B952A-12DF-46F1-9BC2-7DCE00F4BA52}" srcId="{7C718948-E279-40F0-A327-39FC26AFCE26}" destId="{C16058BD-DFC2-454E-999A-3D7BC4307FFF}" srcOrd="0" destOrd="0" parTransId="{39A23A8C-E65F-4DD3-9FCA-F162FC9EC0CA}" sibTransId="{A36D2E2F-5718-4E81-963A-B832AE80E2C8}"/>
    <dgm:cxn modelId="{A015E33C-126B-4B25-80FF-F99BE75CF045}" type="presOf" srcId="{2DB37F49-54D8-4A42-AB02-38D97D451EEA}" destId="{DE8D5490-541E-468D-8880-0D003E26DDFB}" srcOrd="0" destOrd="1" presId="urn:microsoft.com/office/officeart/2005/8/layout/process3"/>
    <dgm:cxn modelId="{216CA75E-73B1-4757-8374-99C07A38D56D}" type="presOf" srcId="{74B30A71-B624-4FA5-B3EF-FC6D6E7C31CC}" destId="{DE8D5490-541E-468D-8880-0D003E26DDFB}" srcOrd="0" destOrd="2" presId="urn:microsoft.com/office/officeart/2005/8/layout/process3"/>
    <dgm:cxn modelId="{6748F862-D902-4B90-B3BA-F6E4E0E9F0AB}" srcId="{5E3ED106-79CC-4369-8896-B86A17847D51}" destId="{63579278-3998-4564-AD5A-33A01B95391C}" srcOrd="0" destOrd="0" parTransId="{4CC85FF7-8EAF-4AC6-AEB5-E8024A5C7C1E}" sibTransId="{9E7CBBAF-D8DA-4D50-AED1-CEFC3CDAD412}"/>
    <dgm:cxn modelId="{F1F4E363-8376-4BDE-BD36-050BDE3A0A0E}" type="presOf" srcId="{62663985-33A9-4CE5-80C8-7608A86A791F}" destId="{4B25E416-D31E-40B2-87EF-A597B65ADC5C}" srcOrd="0" destOrd="3" presId="urn:microsoft.com/office/officeart/2005/8/layout/process3"/>
    <dgm:cxn modelId="{9F31B564-C3A2-4F09-A132-59C327A2686C}" type="presOf" srcId="{3E28572D-C238-431C-8B50-8733B2434CA6}" destId="{DE8D5490-541E-468D-8880-0D003E26DDFB}" srcOrd="0" destOrd="6" presId="urn:microsoft.com/office/officeart/2005/8/layout/process3"/>
    <dgm:cxn modelId="{9E815D46-94F9-40CA-852D-C33357B7FC47}" type="presOf" srcId="{9E7CBBAF-D8DA-4D50-AED1-CEFC3CDAD412}" destId="{25F7A0F2-139C-4DF6-9BC4-7AB8E29A368D}" srcOrd="1" destOrd="0" presId="urn:microsoft.com/office/officeart/2005/8/layout/process3"/>
    <dgm:cxn modelId="{028EFF46-7E9E-4D75-BDC0-4BBAF168B68E}" type="presOf" srcId="{5E3ED106-79CC-4369-8896-B86A17847D51}" destId="{BD2EB9FE-10BA-40B9-8128-4AFCD34106C6}" srcOrd="0" destOrd="0" presId="urn:microsoft.com/office/officeart/2005/8/layout/process3"/>
    <dgm:cxn modelId="{1B7DB669-04EC-4645-ACEC-01121B6EFFF5}" srcId="{63579278-3998-4564-AD5A-33A01B95391C}" destId="{E8063CA6-41CC-4D08-8E56-8F71D8651C9B}" srcOrd="0" destOrd="0" parTransId="{213BCE7D-DE88-48B6-93E0-F676AE7A05C2}" sibTransId="{D7E2CCC4-4052-49D0-855F-BF3071FDF7F0}"/>
    <dgm:cxn modelId="{80230F6B-6274-45E2-B69F-28D35A038488}" srcId="{5E04270E-2983-45DD-B7ED-70263CC1E49B}" destId="{62663985-33A9-4CE5-80C8-7608A86A791F}" srcOrd="2" destOrd="0" parTransId="{C5CFF249-6FE4-495A-8299-2D32AD439907}" sibTransId="{A09EC40C-E77F-41E0-B9BA-B6DDF2E2CF51}"/>
    <dgm:cxn modelId="{9798076D-64AD-45C7-B6E8-17300310B39B}" srcId="{63579278-3998-4564-AD5A-33A01B95391C}" destId="{03D81A1F-595C-451D-9E24-202A491F318B}" srcOrd="2" destOrd="0" parTransId="{687064F7-5749-469E-A3C5-9360CED16B7A}" sibTransId="{DE1AA986-4C9E-497D-B9CE-5E5D8D106EDC}"/>
    <dgm:cxn modelId="{55CA286F-43C2-4681-8850-EBA927591A75}" type="presOf" srcId="{E8063CA6-41CC-4D08-8E56-8F71D8651C9B}" destId="{DE8D5490-541E-468D-8880-0D003E26DDFB}" srcOrd="0" destOrd="0" presId="urn:microsoft.com/office/officeart/2005/8/layout/process3"/>
    <dgm:cxn modelId="{32C3BD4F-213C-44F9-B458-D69B3375FD55}" srcId="{61F82E75-7B14-4DBE-B607-29B9526299C8}" destId="{7C718948-E279-40F0-A327-39FC26AFCE26}" srcOrd="0" destOrd="0" parTransId="{2529BA78-F45E-46FC-8741-3E630BF9A0BF}" sibTransId="{691E23C6-6996-4D72-AF80-2442B17EC9D4}"/>
    <dgm:cxn modelId="{8C221077-9917-4BB4-AA07-AB871553525C}" type="presOf" srcId="{5E04270E-2983-45DD-B7ED-70263CC1E49B}" destId="{4B25E416-D31E-40B2-87EF-A597B65ADC5C}" srcOrd="0" destOrd="0" presId="urn:microsoft.com/office/officeart/2005/8/layout/process3"/>
    <dgm:cxn modelId="{1337D057-9C60-4CCB-91F9-DE859D4CB15F}" type="presOf" srcId="{55413F55-2498-4F55-BBC6-FEA59A532E5D}" destId="{DE8D5490-541E-468D-8880-0D003E26DDFB}" srcOrd="0" destOrd="3" presId="urn:microsoft.com/office/officeart/2005/8/layout/process3"/>
    <dgm:cxn modelId="{493BD878-7A62-4D6A-9657-193A0C068565}" type="presOf" srcId="{B0AA024E-B537-4023-9490-B54EC403AE14}" destId="{AA81DDC6-835C-4DBB-8D7C-8488E8F9C879}" srcOrd="0" destOrd="0" presId="urn:microsoft.com/office/officeart/2005/8/layout/process3"/>
    <dgm:cxn modelId="{00CD4E7A-651A-47A4-989C-7B5E17D1D6BF}" type="presOf" srcId="{9E7CBBAF-D8DA-4D50-AED1-CEFC3CDAD412}" destId="{35286FC4-3D1A-4620-AE29-1B29E527B9DB}" srcOrd="0" destOrd="0" presId="urn:microsoft.com/office/officeart/2005/8/layout/process3"/>
    <dgm:cxn modelId="{4905477C-B570-4E03-AF1D-2331497045CA}" srcId="{63579278-3998-4564-AD5A-33A01B95391C}" destId="{2DB37F49-54D8-4A42-AB02-38D97D451EEA}" srcOrd="1" destOrd="0" parTransId="{F45D2E5E-82F0-4A14-9024-BC5CB2699622}" sibTransId="{4E0BA1F7-D973-4FAE-8A27-6EFAA0672BD9}"/>
    <dgm:cxn modelId="{A6AD9F8F-5D6F-4C05-A430-FD7742FF3A4E}" srcId="{5E04270E-2983-45DD-B7ED-70263CC1E49B}" destId="{8DD9142E-C560-491E-8F4D-C4DD91328289}" srcOrd="0" destOrd="0" parTransId="{A940C022-7425-438A-9D46-27813FA33545}" sibTransId="{90C68979-DD05-485D-8A41-5BD9468A9FE1}"/>
    <dgm:cxn modelId="{C1C09B9A-C76C-4349-B531-7E9DCF01DB04}" srcId="{5E3ED106-79CC-4369-8896-B86A17847D51}" destId="{B0AA024E-B537-4023-9490-B54EC403AE14}" srcOrd="1" destOrd="0" parTransId="{A65B20C4-C879-4B21-9FC8-13F51EAD293D}" sibTransId="{FCB01CEF-B38E-43D6-90B1-8160DA0286BE}"/>
    <dgm:cxn modelId="{9006AD9A-BB29-4363-95F4-AC7BFA5A33CE}" type="presOf" srcId="{25BC7D2E-4F81-4B53-999A-8B658CBAF3BD}" destId="{B6F24763-0A67-40D8-884A-39473E525325}" srcOrd="0" destOrd="3" presId="urn:microsoft.com/office/officeart/2005/8/layout/process3"/>
    <dgm:cxn modelId="{B4C200AD-07DD-4008-B4FD-765A6D5E20D3}" srcId="{61F82E75-7B14-4DBE-B607-29B9526299C8}" destId="{114834F6-EA8E-4922-A38F-AE382C479D61}" srcOrd="1" destOrd="0" parTransId="{CB80F570-C2E6-4EFB-9C59-DDF08D37C52E}" sibTransId="{1C032BAF-3045-4766-A868-2657E9FF2983}"/>
    <dgm:cxn modelId="{32013BB1-0A5B-41B0-888B-76652DC4D47C}" type="presOf" srcId="{040F8587-5A79-47FB-852B-C990D0FA769E}" destId="{B6F24763-0A67-40D8-884A-39473E525325}" srcOrd="0" destOrd="2" presId="urn:microsoft.com/office/officeart/2005/8/layout/process3"/>
    <dgm:cxn modelId="{F4BA41B1-F06C-48E1-B66F-BFC08DD39F90}" type="presOf" srcId="{B0AA024E-B537-4023-9490-B54EC403AE14}" destId="{AA81C0B5-635E-475A-A9E7-05B8BA590183}" srcOrd="1" destOrd="0" presId="urn:microsoft.com/office/officeart/2005/8/layout/process3"/>
    <dgm:cxn modelId="{491543B7-1477-4A3C-99C4-9F496E9043C6}" type="presOf" srcId="{FA820647-9C46-4DE1-BC27-94FD28EB0626}" destId="{4B25E416-D31E-40B2-87EF-A597B65ADC5C}" srcOrd="0" destOrd="2" presId="urn:microsoft.com/office/officeart/2005/8/layout/process3"/>
    <dgm:cxn modelId="{7DE913BC-E886-4786-9E86-C0D9AFD15E10}" type="presOf" srcId="{61F82E75-7B14-4DBE-B607-29B9526299C8}" destId="{B6B7D40D-AFD2-447A-94EE-5876477DE013}" srcOrd="1" destOrd="0" presId="urn:microsoft.com/office/officeart/2005/8/layout/process3"/>
    <dgm:cxn modelId="{7C7A82C1-6315-406E-B9C7-2C2D81633902}" srcId="{63579278-3998-4564-AD5A-33A01B95391C}" destId="{3E28572D-C238-431C-8B50-8733B2434CA6}" srcOrd="3" destOrd="0" parTransId="{06C25AC3-53E7-4315-8015-7D865DFAE7FA}" sibTransId="{CD1959C1-9DB8-4BAA-B1E6-10CCBE6BBF97}"/>
    <dgm:cxn modelId="{6080A5C2-FEE6-4243-A175-B512BA5C2FB8}" srcId="{5E3ED106-79CC-4369-8896-B86A17847D51}" destId="{61F82E75-7B14-4DBE-B607-29B9526299C8}" srcOrd="2" destOrd="0" parTransId="{3E5FBBD9-B93F-4C29-A354-68949D917459}" sibTransId="{23F9CE0C-36DC-4D63-B1D3-A76635C675EE}"/>
    <dgm:cxn modelId="{DF1F6CE3-DD55-4FBF-B393-163C36AEEDA0}" type="presOf" srcId="{61F82E75-7B14-4DBE-B607-29B9526299C8}" destId="{629BB87A-3A6A-4401-BEB6-F77179E39910}" srcOrd="0" destOrd="0" presId="urn:microsoft.com/office/officeart/2005/8/layout/process3"/>
    <dgm:cxn modelId="{CC12DCE5-7567-4E69-9564-BD34BB97EFFE}" srcId="{5E04270E-2983-45DD-B7ED-70263CC1E49B}" destId="{FA820647-9C46-4DE1-BC27-94FD28EB0626}" srcOrd="1" destOrd="0" parTransId="{604EC18A-E170-4D80-82CA-00C3799F6499}" sibTransId="{85CB0166-26FF-4DF7-A2C5-4C8A7E508390}"/>
    <dgm:cxn modelId="{C247C7E6-6FA1-4E57-B9D7-C6ED255B06C3}" type="presOf" srcId="{63579278-3998-4564-AD5A-33A01B95391C}" destId="{FC9A044B-B8A2-478D-93E3-793CA9CED429}" srcOrd="0" destOrd="0" presId="urn:microsoft.com/office/officeart/2005/8/layout/process3"/>
    <dgm:cxn modelId="{15FA42EE-F320-4F0D-86E2-91343D5C9973}" type="presOf" srcId="{03D81A1F-595C-451D-9E24-202A491F318B}" destId="{DE8D5490-541E-468D-8880-0D003E26DDFB}" srcOrd="0" destOrd="5" presId="urn:microsoft.com/office/officeart/2005/8/layout/process3"/>
    <dgm:cxn modelId="{0F11A2FB-6E0F-439E-BC54-A7F17179F127}" type="presOf" srcId="{7C718948-E279-40F0-A327-39FC26AFCE26}" destId="{B6F24763-0A67-40D8-884A-39473E525325}" srcOrd="0" destOrd="0" presId="urn:microsoft.com/office/officeart/2005/8/layout/process3"/>
    <dgm:cxn modelId="{BFB117FC-A9BC-4885-94D9-570CF3683BA6}" type="presOf" srcId="{FCB01CEF-B38E-43D6-90B1-8160DA0286BE}" destId="{F1621475-DCCB-4197-AC2E-1ADEAC50C247}" srcOrd="0" destOrd="0" presId="urn:microsoft.com/office/officeart/2005/8/layout/process3"/>
    <dgm:cxn modelId="{8A3F1DFF-3DA2-488B-944F-65AECF4D93AC}" type="presOf" srcId="{D3075733-C0FD-479F-B94D-6A915C6580E5}" destId="{DE8D5490-541E-468D-8880-0D003E26DDFB}" srcOrd="0" destOrd="4" presId="urn:microsoft.com/office/officeart/2005/8/layout/process3"/>
    <dgm:cxn modelId="{7C790D7B-DE26-432C-923F-AC853FDE1F56}" type="presParOf" srcId="{BD2EB9FE-10BA-40B9-8128-4AFCD34106C6}" destId="{76ECE6E8-1F6E-4857-82CB-164ACB0A01FA}" srcOrd="0" destOrd="0" presId="urn:microsoft.com/office/officeart/2005/8/layout/process3"/>
    <dgm:cxn modelId="{89AB6D3B-3CEA-4DD7-8CEA-1A736235FA96}" type="presParOf" srcId="{76ECE6E8-1F6E-4857-82CB-164ACB0A01FA}" destId="{FC9A044B-B8A2-478D-93E3-793CA9CED429}" srcOrd="0" destOrd="0" presId="urn:microsoft.com/office/officeart/2005/8/layout/process3"/>
    <dgm:cxn modelId="{101AB059-9641-440F-82B9-AFA66A52FDFC}" type="presParOf" srcId="{76ECE6E8-1F6E-4857-82CB-164ACB0A01FA}" destId="{B72619D2-CB96-4341-90E0-80293D94FE8E}" srcOrd="1" destOrd="0" presId="urn:microsoft.com/office/officeart/2005/8/layout/process3"/>
    <dgm:cxn modelId="{A41E6F8F-B103-4D41-A2E2-7EE927FF1C5A}" type="presParOf" srcId="{76ECE6E8-1F6E-4857-82CB-164ACB0A01FA}" destId="{DE8D5490-541E-468D-8880-0D003E26DDFB}" srcOrd="2" destOrd="0" presId="urn:microsoft.com/office/officeart/2005/8/layout/process3"/>
    <dgm:cxn modelId="{A9C5F091-64B3-4D91-A1CC-4E9608613FE9}" type="presParOf" srcId="{BD2EB9FE-10BA-40B9-8128-4AFCD34106C6}" destId="{35286FC4-3D1A-4620-AE29-1B29E527B9DB}" srcOrd="1" destOrd="0" presId="urn:microsoft.com/office/officeart/2005/8/layout/process3"/>
    <dgm:cxn modelId="{7D727ADE-31B2-49DE-BE6E-CF29E1A3A700}" type="presParOf" srcId="{35286FC4-3D1A-4620-AE29-1B29E527B9DB}" destId="{25F7A0F2-139C-4DF6-9BC4-7AB8E29A368D}" srcOrd="0" destOrd="0" presId="urn:microsoft.com/office/officeart/2005/8/layout/process3"/>
    <dgm:cxn modelId="{1CF3A370-1116-4972-9AB4-B8A425A3AF69}" type="presParOf" srcId="{BD2EB9FE-10BA-40B9-8128-4AFCD34106C6}" destId="{D93F635F-F5F9-467E-824A-F55302DF83AE}" srcOrd="2" destOrd="0" presId="urn:microsoft.com/office/officeart/2005/8/layout/process3"/>
    <dgm:cxn modelId="{ECFDD489-1B22-4347-A44F-503168BF265A}" type="presParOf" srcId="{D93F635F-F5F9-467E-824A-F55302DF83AE}" destId="{AA81DDC6-835C-4DBB-8D7C-8488E8F9C879}" srcOrd="0" destOrd="0" presId="urn:microsoft.com/office/officeart/2005/8/layout/process3"/>
    <dgm:cxn modelId="{9207D9FF-7849-4C03-8579-EA2FC4796EF6}" type="presParOf" srcId="{D93F635F-F5F9-467E-824A-F55302DF83AE}" destId="{AA81C0B5-635E-475A-A9E7-05B8BA590183}" srcOrd="1" destOrd="0" presId="urn:microsoft.com/office/officeart/2005/8/layout/process3"/>
    <dgm:cxn modelId="{5E0077C3-C27C-4DA9-84CF-42F2CBD6D7AA}" type="presParOf" srcId="{D93F635F-F5F9-467E-824A-F55302DF83AE}" destId="{4B25E416-D31E-40B2-87EF-A597B65ADC5C}" srcOrd="2" destOrd="0" presId="urn:microsoft.com/office/officeart/2005/8/layout/process3"/>
    <dgm:cxn modelId="{B6C4338E-760F-42BB-9A8E-64258AB4BA09}" type="presParOf" srcId="{BD2EB9FE-10BA-40B9-8128-4AFCD34106C6}" destId="{F1621475-DCCB-4197-AC2E-1ADEAC50C247}" srcOrd="3" destOrd="0" presId="urn:microsoft.com/office/officeart/2005/8/layout/process3"/>
    <dgm:cxn modelId="{36C5DC18-5A61-4622-9B65-949E7FF745A5}" type="presParOf" srcId="{F1621475-DCCB-4197-AC2E-1ADEAC50C247}" destId="{F7AFB8F9-E180-4D17-BABB-A092B61CC016}" srcOrd="0" destOrd="0" presId="urn:microsoft.com/office/officeart/2005/8/layout/process3"/>
    <dgm:cxn modelId="{52332A12-26BA-40CF-9DEC-BDE36A983F53}" type="presParOf" srcId="{BD2EB9FE-10BA-40B9-8128-4AFCD34106C6}" destId="{4C7236B0-6BB3-4B7E-9AF9-D0555683F01B}" srcOrd="4" destOrd="0" presId="urn:microsoft.com/office/officeart/2005/8/layout/process3"/>
    <dgm:cxn modelId="{8D10C39C-BB2D-4B22-8C20-258DE67D2117}" type="presParOf" srcId="{4C7236B0-6BB3-4B7E-9AF9-D0555683F01B}" destId="{629BB87A-3A6A-4401-BEB6-F77179E39910}" srcOrd="0" destOrd="0" presId="urn:microsoft.com/office/officeart/2005/8/layout/process3"/>
    <dgm:cxn modelId="{9705129E-2CD0-4B99-8ED5-7F5F46DE59DD}" type="presParOf" srcId="{4C7236B0-6BB3-4B7E-9AF9-D0555683F01B}" destId="{B6B7D40D-AFD2-447A-94EE-5876477DE013}" srcOrd="1" destOrd="0" presId="urn:microsoft.com/office/officeart/2005/8/layout/process3"/>
    <dgm:cxn modelId="{8514E754-EB1C-4F5B-98AA-2C81ED4B56F4}" type="presParOf" srcId="{4C7236B0-6BB3-4B7E-9AF9-D0555683F01B}" destId="{B6F24763-0A67-40D8-884A-39473E525325}"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619D2-CB96-4341-90E0-80293D94FE8E}">
      <dsp:nvSpPr>
        <dsp:cNvPr id="0" name=""/>
        <dsp:cNvSpPr/>
      </dsp:nvSpPr>
      <dsp:spPr>
        <a:xfrm>
          <a:off x="4268"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Q1-2</a:t>
          </a:r>
        </a:p>
      </dsp:txBody>
      <dsp:txXfrm>
        <a:off x="4268" y="242137"/>
        <a:ext cx="2090360" cy="288000"/>
      </dsp:txXfrm>
    </dsp:sp>
    <dsp:sp modelId="{DE8D5490-541E-468D-8880-0D003E26DDFB}">
      <dsp:nvSpPr>
        <dsp:cNvPr id="0" name=""/>
        <dsp:cNvSpPr/>
      </dsp:nvSpPr>
      <dsp:spPr>
        <a:xfrm>
          <a:off x="5615" y="530137"/>
          <a:ext cx="2943959"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Review of relevant literature to identify state of the art GNN architectures and current best methods for improving DRL and NN Interpretability</a:t>
          </a:r>
        </a:p>
        <a:p>
          <a:pPr marL="57150" lvl="1" indent="-57150" algn="l" defTabSz="444500">
            <a:lnSpc>
              <a:spcPct val="90000"/>
            </a:lnSpc>
            <a:spcBef>
              <a:spcPct val="0"/>
            </a:spcBef>
            <a:spcAft>
              <a:spcPct val="15000"/>
            </a:spcAft>
            <a:buChar char="•"/>
          </a:pPr>
          <a:r>
            <a:rPr lang="en-US" sz="1000" kern="1200" dirty="0"/>
            <a:t>Develop and verify interpretability metrics</a:t>
          </a:r>
        </a:p>
        <a:p>
          <a:pPr marL="114300" lvl="2" indent="-57150" algn="l" defTabSz="444500">
            <a:lnSpc>
              <a:spcPct val="90000"/>
            </a:lnSpc>
            <a:spcBef>
              <a:spcPct val="0"/>
            </a:spcBef>
            <a:spcAft>
              <a:spcPct val="15000"/>
            </a:spcAft>
            <a:buChar char="•"/>
          </a:pPr>
          <a:r>
            <a:rPr lang="en-US" sz="1000" kern="1200" dirty="0"/>
            <a:t>Tests in simulation and structured lab environments</a:t>
          </a:r>
        </a:p>
        <a:p>
          <a:pPr marL="114300" lvl="2" indent="-57150" algn="l" defTabSz="444500">
            <a:lnSpc>
              <a:spcPct val="90000"/>
            </a:lnSpc>
            <a:spcBef>
              <a:spcPct val="0"/>
            </a:spcBef>
            <a:spcAft>
              <a:spcPct val="15000"/>
            </a:spcAft>
            <a:buChar char="•"/>
          </a:pPr>
          <a:r>
            <a:rPr lang="en-US" sz="1000" kern="1200" dirty="0"/>
            <a:t>Comparison against existing state-of-the-art metrics</a:t>
          </a:r>
        </a:p>
        <a:p>
          <a:pPr marL="114300" lvl="2" indent="-57150" algn="l" defTabSz="444500">
            <a:lnSpc>
              <a:spcPct val="90000"/>
            </a:lnSpc>
            <a:spcBef>
              <a:spcPct val="0"/>
            </a:spcBef>
            <a:spcAft>
              <a:spcPct val="15000"/>
            </a:spcAft>
            <a:buChar char="•"/>
          </a:pPr>
          <a:r>
            <a:rPr lang="en-US" sz="1000" kern="1200" dirty="0"/>
            <a:t>Develop robust, interpretable model </a:t>
          </a:r>
          <a:r>
            <a:rPr lang="en-US" sz="1000" kern="1200" dirty="0" err="1"/>
            <a:t>failsafes</a:t>
          </a:r>
          <a:endParaRPr lang="en-US" sz="1000" kern="1200" dirty="0"/>
        </a:p>
        <a:p>
          <a:pPr marL="57150" lvl="1" indent="-57150" algn="l" defTabSz="444500">
            <a:lnSpc>
              <a:spcPct val="90000"/>
            </a:lnSpc>
            <a:spcBef>
              <a:spcPct val="0"/>
            </a:spcBef>
            <a:spcAft>
              <a:spcPct val="15000"/>
            </a:spcAft>
            <a:buChar char="•"/>
          </a:pPr>
          <a:r>
            <a:rPr lang="en-US" sz="1000" kern="1200" dirty="0"/>
            <a:t>Develop frameworks for Centralized Training with Decentralized Execution (CTDE) and Decentralized Training and Execution (DTDE)</a:t>
          </a:r>
        </a:p>
        <a:p>
          <a:pPr marL="57150" lvl="1" indent="-57150" algn="l" defTabSz="444500">
            <a:lnSpc>
              <a:spcPct val="90000"/>
            </a:lnSpc>
            <a:spcBef>
              <a:spcPct val="0"/>
            </a:spcBef>
            <a:spcAft>
              <a:spcPct val="15000"/>
            </a:spcAft>
            <a:buChar char="•"/>
          </a:pPr>
          <a:endParaRPr lang="en-US" sz="1000" kern="1200" dirty="0"/>
        </a:p>
      </dsp:txBody>
      <dsp:txXfrm>
        <a:off x="91841" y="616363"/>
        <a:ext cx="2771507" cy="2779548"/>
      </dsp:txXfrm>
    </dsp:sp>
    <dsp:sp modelId="{35286FC4-3D1A-4620-AE29-1B29E527B9DB}">
      <dsp:nvSpPr>
        <dsp:cNvPr id="0" name=""/>
        <dsp:cNvSpPr/>
      </dsp:nvSpPr>
      <dsp:spPr>
        <a:xfrm>
          <a:off x="2518220" y="125917"/>
          <a:ext cx="898012"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18220" y="230005"/>
        <a:ext cx="741880" cy="312263"/>
      </dsp:txXfrm>
    </dsp:sp>
    <dsp:sp modelId="{AA81C0B5-635E-475A-A9E7-05B8BA590183}">
      <dsp:nvSpPr>
        <dsp:cNvPr id="0" name=""/>
        <dsp:cNvSpPr/>
      </dsp:nvSpPr>
      <dsp:spPr>
        <a:xfrm>
          <a:off x="3788993"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1, Q3-4</a:t>
          </a:r>
        </a:p>
      </dsp:txBody>
      <dsp:txXfrm>
        <a:off x="3788993" y="242137"/>
        <a:ext cx="2090360" cy="288000"/>
      </dsp:txXfrm>
    </dsp:sp>
    <dsp:sp modelId="{4B25E416-D31E-40B2-87EF-A597B65ADC5C}">
      <dsp:nvSpPr>
        <dsp:cNvPr id="0" name=""/>
        <dsp:cNvSpPr/>
      </dsp:nvSpPr>
      <dsp:spPr>
        <a:xfrm>
          <a:off x="3796443" y="530137"/>
          <a:ext cx="2931751"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Deployment in unstructured but controlled real world settings</a:t>
          </a:r>
        </a:p>
        <a:p>
          <a:pPr marL="114300" lvl="2" indent="-57150" algn="l" defTabSz="444500">
            <a:lnSpc>
              <a:spcPct val="90000"/>
            </a:lnSpc>
            <a:spcBef>
              <a:spcPct val="0"/>
            </a:spcBef>
            <a:spcAft>
              <a:spcPct val="15000"/>
            </a:spcAft>
            <a:buChar char="•"/>
          </a:pPr>
          <a:r>
            <a:rPr lang="en-US" sz="1000" kern="1200" dirty="0"/>
            <a:t>Rigorously verify that interpretability is maintained in more complex environments</a:t>
          </a:r>
        </a:p>
        <a:p>
          <a:pPr marL="114300" lvl="2" indent="-57150" algn="l" defTabSz="444500">
            <a:lnSpc>
              <a:spcPct val="90000"/>
            </a:lnSpc>
            <a:spcBef>
              <a:spcPct val="0"/>
            </a:spcBef>
            <a:spcAft>
              <a:spcPct val="15000"/>
            </a:spcAft>
            <a:buChar char="•"/>
          </a:pPr>
          <a:r>
            <a:rPr lang="en-US" sz="1000" kern="1200" dirty="0"/>
            <a:t>Begin controlled Human-Robot interaction tests to ensure safety and robustness of metrics</a:t>
          </a:r>
        </a:p>
        <a:p>
          <a:pPr marL="114300" lvl="2" indent="-57150" algn="l" defTabSz="444500">
            <a:lnSpc>
              <a:spcPct val="90000"/>
            </a:lnSpc>
            <a:spcBef>
              <a:spcPct val="0"/>
            </a:spcBef>
            <a:spcAft>
              <a:spcPct val="15000"/>
            </a:spcAft>
            <a:buChar char="•"/>
          </a:pPr>
          <a:r>
            <a:rPr lang="en-US" sz="1000" kern="1200" dirty="0"/>
            <a:t>Ensure all </a:t>
          </a:r>
          <a:r>
            <a:rPr lang="en-US" sz="1000" kern="1200" dirty="0" err="1"/>
            <a:t>failsafes</a:t>
          </a:r>
          <a:r>
            <a:rPr lang="en-US" sz="1000" kern="1200" dirty="0"/>
            <a:t> work as intended</a:t>
          </a:r>
        </a:p>
      </dsp:txBody>
      <dsp:txXfrm>
        <a:off x="3882311" y="616005"/>
        <a:ext cx="2760015" cy="2780264"/>
      </dsp:txXfrm>
    </dsp:sp>
    <dsp:sp modelId="{F1621475-DCCB-4197-AC2E-1ADEAC50C247}">
      <dsp:nvSpPr>
        <dsp:cNvPr id="0" name=""/>
        <dsp:cNvSpPr/>
      </dsp:nvSpPr>
      <dsp:spPr>
        <a:xfrm>
          <a:off x="6301418" y="125917"/>
          <a:ext cx="894777" cy="52043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301418" y="230005"/>
        <a:ext cx="738645" cy="312263"/>
      </dsp:txXfrm>
    </dsp:sp>
    <dsp:sp modelId="{B6B7D40D-AFD2-447A-94EE-5876477DE013}">
      <dsp:nvSpPr>
        <dsp:cNvPr id="0" name=""/>
        <dsp:cNvSpPr/>
      </dsp:nvSpPr>
      <dsp:spPr>
        <a:xfrm>
          <a:off x="7567613" y="242137"/>
          <a:ext cx="2090360" cy="43200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dirty="0"/>
            <a:t>Year 2</a:t>
          </a:r>
        </a:p>
      </dsp:txBody>
      <dsp:txXfrm>
        <a:off x="7567613" y="242137"/>
        <a:ext cx="2090360" cy="288000"/>
      </dsp:txXfrm>
    </dsp:sp>
    <dsp:sp modelId="{B6F24763-0A67-40D8-884A-39473E525325}">
      <dsp:nvSpPr>
        <dsp:cNvPr id="0" name=""/>
        <dsp:cNvSpPr/>
      </dsp:nvSpPr>
      <dsp:spPr>
        <a:xfrm>
          <a:off x="7570549" y="530137"/>
          <a:ext cx="2940781" cy="295200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Extend to more realistic, totally unstructured human environments</a:t>
          </a:r>
        </a:p>
        <a:p>
          <a:pPr marL="114300" lvl="2" indent="-57150" algn="l" defTabSz="444500">
            <a:lnSpc>
              <a:spcPct val="90000"/>
            </a:lnSpc>
            <a:spcBef>
              <a:spcPct val="0"/>
            </a:spcBef>
            <a:spcAft>
              <a:spcPct val="15000"/>
            </a:spcAft>
            <a:buChar char="•"/>
          </a:pPr>
          <a:r>
            <a:rPr lang="en-US" sz="1000" kern="1200" dirty="0"/>
            <a:t>Recheck all </a:t>
          </a:r>
          <a:r>
            <a:rPr lang="en-US" sz="1000" kern="1200" dirty="0" err="1"/>
            <a:t>failsafes</a:t>
          </a:r>
          <a:r>
            <a:rPr lang="en-US" sz="1000" kern="1200" dirty="0"/>
            <a:t> before allowing for more interaction between humans and agents</a:t>
          </a:r>
        </a:p>
        <a:p>
          <a:pPr marL="114300" lvl="2" indent="-57150" algn="l" defTabSz="444500">
            <a:lnSpc>
              <a:spcPct val="90000"/>
            </a:lnSpc>
            <a:spcBef>
              <a:spcPct val="0"/>
            </a:spcBef>
            <a:spcAft>
              <a:spcPct val="15000"/>
            </a:spcAft>
            <a:buChar char="•"/>
          </a:pPr>
          <a:r>
            <a:rPr lang="en-US" sz="1000" kern="1200" dirty="0"/>
            <a:t>Slowly allow more uncontrolled interactions to test model limits</a:t>
          </a:r>
        </a:p>
        <a:p>
          <a:pPr marL="114300" lvl="2" indent="-57150" algn="l" defTabSz="444500">
            <a:lnSpc>
              <a:spcPct val="90000"/>
            </a:lnSpc>
            <a:spcBef>
              <a:spcPct val="0"/>
            </a:spcBef>
            <a:spcAft>
              <a:spcPct val="15000"/>
            </a:spcAft>
            <a:buChar char="•"/>
          </a:pPr>
          <a:r>
            <a:rPr lang="en-US" sz="1000" kern="1200" dirty="0"/>
            <a:t>Apply metrics to real world heterogenous systems</a:t>
          </a:r>
        </a:p>
        <a:p>
          <a:pPr marL="57150" lvl="1" indent="-57150" algn="l" defTabSz="444500">
            <a:lnSpc>
              <a:spcPct val="90000"/>
            </a:lnSpc>
            <a:spcBef>
              <a:spcPct val="0"/>
            </a:spcBef>
            <a:spcAft>
              <a:spcPct val="15000"/>
            </a:spcAft>
            <a:buChar char="•"/>
          </a:pPr>
          <a:r>
            <a:rPr lang="en-US" sz="1000" kern="1200" dirty="0"/>
            <a:t>Reverify performance in CTDE and DTDE regimes</a:t>
          </a:r>
        </a:p>
      </dsp:txBody>
      <dsp:txXfrm>
        <a:off x="7656682" y="616270"/>
        <a:ext cx="2768515" cy="27797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A63E1-67BA-2B4C-82F8-767381947050}" type="datetimeFigureOut">
              <a:rPr lang="en-US" smtClean="0"/>
              <a:pPr/>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CDDB9-978F-E046-8E19-F4605FEBBF46}" type="slidenum">
              <a:rPr lang="en-US" smtClean="0"/>
              <a:pPr/>
              <a:t>‹#›</a:t>
            </a:fld>
            <a:endParaRPr lang="en-US"/>
          </a:p>
        </p:txBody>
      </p:sp>
    </p:spTree>
    <p:extLst>
      <p:ext uri="{BB962C8B-B14F-4D97-AF65-F5344CB8AC3E}">
        <p14:creationId xmlns:p14="http://schemas.microsoft.com/office/powerpoint/2010/main" val="17613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single agent systems be applied to real world problems with great results, but many problems are too complicated to be tackled by single robots – these problems typically require groups of agents acting in a coordinated way to solve well (or at all, in some cases)</a:t>
            </a:r>
          </a:p>
          <a:p>
            <a:r>
              <a:rPr lang="en-US" dirty="0"/>
              <a:t>As humans we are surrounded by MA systems all the time, even if we don’t realize it: self driving cars and logistics networks are two great examples</a:t>
            </a:r>
          </a:p>
          <a:p>
            <a:r>
              <a:rPr lang="en-US" dirty="0"/>
              <a:t>Studying MA Systems also gives very powerful insights in group dynamics and emergent behaviors, something which has been leveraged a lot recently to explore the dynamics of project teams</a:t>
            </a:r>
          </a:p>
        </p:txBody>
      </p:sp>
      <p:sp>
        <p:nvSpPr>
          <p:cNvPr id="4" name="Slide Number Placeholder 3"/>
          <p:cNvSpPr>
            <a:spLocks noGrp="1"/>
          </p:cNvSpPr>
          <p:nvPr>
            <p:ph type="sldNum" sz="quarter" idx="5"/>
          </p:nvPr>
        </p:nvSpPr>
        <p:spPr/>
        <p:txBody>
          <a:bodyPr/>
          <a:lstStyle/>
          <a:p>
            <a:fld id="{AA2CDDB9-978F-E046-8E19-F4605FEBBF46}" type="slidenum">
              <a:rPr lang="en-US" smtClean="0"/>
              <a:pPr/>
              <a:t>2</a:t>
            </a:fld>
            <a:endParaRPr lang="en-US"/>
          </a:p>
        </p:txBody>
      </p:sp>
    </p:spTree>
    <p:extLst>
      <p:ext uri="{BB962C8B-B14F-4D97-AF65-F5344CB8AC3E}">
        <p14:creationId xmlns:p14="http://schemas.microsoft.com/office/powerpoint/2010/main" val="2189353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notion of a graph we can begin to apply RL theory to them. GNNs were originally conceived around 2005 with little progress being made until 2017 when </a:t>
            </a:r>
            <a:r>
              <a:rPr lang="en-US" dirty="0" err="1"/>
              <a:t>Kipf</a:t>
            </a:r>
            <a:r>
              <a:rPr lang="en-US" dirty="0"/>
              <a:t> et al presented the first Graph Convolutional Networks, leading to the field growing into what it is today. One of the most common structures for GNNs is something called a Message Passing Network (MPNN) which allows nodes within the same neighborhood to send “messages” to one another based on their respective node and edge features. In general, a single layer of an MPNN can be expressed as an update function </a:t>
            </a:r>
            <a:r>
              <a:rPr lang="el-GR" dirty="0"/>
              <a:t>φ</a:t>
            </a:r>
            <a:r>
              <a:rPr lang="en-US" dirty="0"/>
              <a:t> which takes in the nodes current features and an aggregated message from all nodes within the same neighborhood, which is then used to update the relevant features. By convention, the neighborhood of a node is defined as itself and any nodes one edge away.</a:t>
            </a:r>
          </a:p>
          <a:p>
            <a:r>
              <a:rPr lang="en-US" dirty="0"/>
              <a:t>There is incredibly rich theory behind how exactly these layers function which I don’t have time to explain fully, but reference 10 is an excellent primer on the topic.</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12</a:t>
            </a:fld>
            <a:endParaRPr lang="en-US"/>
          </a:p>
        </p:txBody>
      </p:sp>
    </p:spTree>
    <p:extLst>
      <p:ext uri="{BB962C8B-B14F-4D97-AF65-F5344CB8AC3E}">
        <p14:creationId xmlns:p14="http://schemas.microsoft.com/office/powerpoint/2010/main" val="193145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Dmeonstrates</a:t>
            </a:r>
            <a:r>
              <a:rPr lang="en-US" dirty="0"/>
              <a:t> that the </a:t>
            </a:r>
            <a:r>
              <a:rPr lang="en-US" dirty="0" err="1"/>
              <a:t>hierarchichal</a:t>
            </a:r>
            <a:r>
              <a:rPr lang="en-US" dirty="0"/>
              <a:t> graph recurrent network (HGRN) and its actor-critic version significantly </a:t>
            </a:r>
            <a:r>
              <a:rPr lang="en-US" dirty="0" err="1"/>
              <a:t>oupreform</a:t>
            </a:r>
            <a:r>
              <a:rPr lang="en-US" dirty="0"/>
              <a:t> every other benchmarked algorithm in this application</a:t>
            </a:r>
          </a:p>
          <a:p>
            <a:r>
              <a:rPr lang="en-US" dirty="0"/>
              <a:t>GRU is gated recurrent unit, used to store valuable information long term</a:t>
            </a:r>
          </a:p>
        </p:txBody>
      </p:sp>
      <p:sp>
        <p:nvSpPr>
          <p:cNvPr id="4" name="Slide Number Placeholder 3"/>
          <p:cNvSpPr>
            <a:spLocks noGrp="1"/>
          </p:cNvSpPr>
          <p:nvPr>
            <p:ph type="sldNum" sz="quarter" idx="5"/>
          </p:nvPr>
        </p:nvSpPr>
        <p:spPr/>
        <p:txBody>
          <a:bodyPr/>
          <a:lstStyle/>
          <a:p>
            <a:fld id="{AA2CDDB9-978F-E046-8E19-F4605FEBBF46}" type="slidenum">
              <a:rPr lang="en-US" smtClean="0"/>
              <a:pPr/>
              <a:t>13</a:t>
            </a:fld>
            <a:endParaRPr lang="en-US"/>
          </a:p>
        </p:txBody>
      </p:sp>
    </p:spTree>
    <p:extLst>
      <p:ext uri="{BB962C8B-B14F-4D97-AF65-F5344CB8AC3E}">
        <p14:creationId xmlns:p14="http://schemas.microsoft.com/office/powerpoint/2010/main" val="24210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laid out two main approaches, but does either one offer a distinct advantage?</a:t>
            </a:r>
          </a:p>
          <a:p>
            <a:r>
              <a:rPr lang="en-US" dirty="0"/>
              <a:t>Both methods have been demonstrated to be highly performant and tolerant to faults</a:t>
            </a:r>
          </a:p>
          <a:p>
            <a:r>
              <a:rPr lang="en-US" dirty="0"/>
              <a:t>Model Based Controllers are very easy to interpret due to them having been designed by a human who understands all the involved parts, but they often lack transferability and extensibility, with changes in underlying dynamics and constraints requiring controls to be rederived – a difficult and time consuming process</a:t>
            </a:r>
          </a:p>
          <a:p>
            <a:r>
              <a:rPr lang="en-US" dirty="0"/>
              <a:t>MARL, by contrast, is incredibly extensible and transferable, only requiring a clear definition of the objective and training time in most cases. However the use of deep learning methods severely hampers interpretability by obfuscating what the network is actually doing to process an input into an output</a:t>
            </a:r>
          </a:p>
          <a:p>
            <a:endParaRPr lang="en-US" dirty="0"/>
          </a:p>
          <a:p>
            <a:r>
              <a:rPr lang="en-US" dirty="0"/>
              <a:t>The study of Interpretability for deep learning has been very active over the past few years, owing to a surge in the number of RL based systems applied in the real world – what if we can apply ideas from those studies to our MA problem?</a:t>
            </a:r>
          </a:p>
        </p:txBody>
      </p:sp>
      <p:sp>
        <p:nvSpPr>
          <p:cNvPr id="4" name="Slide Number Placeholder 3"/>
          <p:cNvSpPr>
            <a:spLocks noGrp="1"/>
          </p:cNvSpPr>
          <p:nvPr>
            <p:ph type="sldNum" sz="quarter" idx="5"/>
          </p:nvPr>
        </p:nvSpPr>
        <p:spPr/>
        <p:txBody>
          <a:bodyPr/>
          <a:lstStyle/>
          <a:p>
            <a:fld id="{AA2CDDB9-978F-E046-8E19-F4605FEBBF46}" type="slidenum">
              <a:rPr lang="en-US" smtClean="0"/>
              <a:pPr/>
              <a:t>14</a:t>
            </a:fld>
            <a:endParaRPr lang="en-US"/>
          </a:p>
        </p:txBody>
      </p:sp>
    </p:spTree>
    <p:extLst>
      <p:ext uri="{BB962C8B-B14F-4D97-AF65-F5344CB8AC3E}">
        <p14:creationId xmlns:p14="http://schemas.microsoft.com/office/powerpoint/2010/main" val="24235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I see Interpretability coming from 4 different qualities of a model:</a:t>
            </a:r>
          </a:p>
          <a:p>
            <a:r>
              <a:rPr lang="en-US" dirty="0"/>
              <a:t>A good model is transparent; it has well understood properties and represents data in a way humans can understand</a:t>
            </a:r>
          </a:p>
          <a:p>
            <a:r>
              <a:rPr lang="en-US" dirty="0"/>
              <a:t>Being able to simulate a model as a collection of simpler subsystems is also important, as well as being able to understand how all the parts of that decomposition function. Taken together, this allows designers to deconstruct complicated deep learning models into simple parts to better understand the input-output relationship.</a:t>
            </a:r>
          </a:p>
          <a:p>
            <a:r>
              <a:rPr lang="en-US" dirty="0"/>
              <a:t>Finally, a good model ought to be consistent; small variations in input should lead to small variations in output</a:t>
            </a:r>
          </a:p>
          <a:p>
            <a:endParaRPr lang="en-US" dirty="0"/>
          </a:p>
          <a:p>
            <a:r>
              <a:rPr lang="en-US" dirty="0"/>
              <a:t>Two things are also worth noting with this: these metrics are largely qualitative and </a:t>
            </a:r>
            <a:r>
              <a:rPr lang="en-US" dirty="0" err="1"/>
              <a:t>theres</a:t>
            </a:r>
            <a:r>
              <a:rPr lang="en-US" dirty="0"/>
              <a:t> no one universal agreed upon set, this is the set of them I’ve found the most intuitive and useful</a:t>
            </a:r>
          </a:p>
          <a:p>
            <a:endParaRPr lang="en-US" dirty="0"/>
          </a:p>
          <a:p>
            <a:pPr marL="0" algn="l" rtl="0" eaLnBrk="1" fontAlgn="t" latinLnBrk="0" hangingPunct="1">
              <a:spcBef>
                <a:spcPts val="0"/>
              </a:spcBef>
              <a:spcAft>
                <a:spcPts val="0"/>
              </a:spcAft>
            </a:pPr>
            <a:r>
              <a:rPr lang="en-US" sz="1800" b="1" i="0" u="none" strike="noStrike" kern="1200" dirty="0">
                <a:solidFill>
                  <a:srgbClr val="FFFFFF"/>
                </a:solidFill>
                <a:effectLst/>
                <a:latin typeface="Trebuchet MS" panose="020B0603020202020204" pitchFamily="34" charset="0"/>
              </a:rPr>
              <a:t>Saliency</a:t>
            </a: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FFFFFF"/>
                </a:solidFill>
                <a:effectLst/>
                <a:latin typeface="Trebuchet MS" panose="020B0603020202020204" pitchFamily="34" charset="0"/>
              </a:rPr>
              <a:t>Identifying why a given input maps to a given output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15</a:t>
            </a:fld>
            <a:endParaRPr lang="en-US"/>
          </a:p>
        </p:txBody>
      </p:sp>
    </p:spTree>
    <p:extLst>
      <p:ext uri="{BB962C8B-B14F-4D97-AF65-F5344CB8AC3E}">
        <p14:creationId xmlns:p14="http://schemas.microsoft.com/office/powerpoint/2010/main" val="146004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before, a number of groups have been focused on this problem as of late, coming up with clever ideas like training secondary interpreter models to help give human interpretable reasoning for what a deep learning model is doing. </a:t>
            </a:r>
          </a:p>
          <a:p>
            <a:r>
              <a:rPr lang="en-US" dirty="0"/>
              <a:t>Where GNNs excel in this regard is their ability to offer both transparent, understandable representations of data and the fact that their structure (particularly for MPNNs) is readily </a:t>
            </a:r>
            <a:r>
              <a:rPr lang="en-US" dirty="0" err="1"/>
              <a:t>decentralizeable</a:t>
            </a:r>
            <a:endParaRPr lang="en-US" dirty="0"/>
          </a:p>
          <a:p>
            <a:endParaRPr lang="en-US" dirty="0"/>
          </a:p>
          <a:p>
            <a:r>
              <a:rPr lang="en-US" dirty="0"/>
              <a:t>Add some kind of diagram to show the </a:t>
            </a:r>
            <a:r>
              <a:rPr lang="en-US" dirty="0" err="1"/>
              <a:t>decentralizeability</a:t>
            </a:r>
            <a:r>
              <a:rPr lang="en-US" dirty="0"/>
              <a:t>?</a:t>
            </a:r>
          </a:p>
        </p:txBody>
      </p:sp>
      <p:sp>
        <p:nvSpPr>
          <p:cNvPr id="4" name="Slide Number Placeholder 3"/>
          <p:cNvSpPr>
            <a:spLocks noGrp="1"/>
          </p:cNvSpPr>
          <p:nvPr>
            <p:ph type="sldNum" sz="quarter" idx="5"/>
          </p:nvPr>
        </p:nvSpPr>
        <p:spPr/>
        <p:txBody>
          <a:bodyPr/>
          <a:lstStyle/>
          <a:p>
            <a:fld id="{AA2CDDB9-978F-E046-8E19-F4605FEBBF46}" type="slidenum">
              <a:rPr lang="en-US" smtClean="0"/>
              <a:pPr/>
              <a:t>16</a:t>
            </a:fld>
            <a:endParaRPr lang="en-US"/>
          </a:p>
        </p:txBody>
      </p:sp>
    </p:spTree>
    <p:extLst>
      <p:ext uri="{BB962C8B-B14F-4D97-AF65-F5344CB8AC3E}">
        <p14:creationId xmlns:p14="http://schemas.microsoft.com/office/powerpoint/2010/main" val="1302952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clear gap in the current research is that MARL methods have been proven to have a lot of desirable qualities, but at the moment a lack of interpretability makes safely implementing these systems in real world human environments very difficult</a:t>
            </a:r>
          </a:p>
          <a:p>
            <a:r>
              <a:rPr lang="en-US" dirty="0"/>
              <a:t>My proposal is to build on progress made towards interpreting reinforcement learning more generally to develop a specific framework to aid in interpretation of GNNs for MA applications.</a:t>
            </a:r>
          </a:p>
        </p:txBody>
      </p:sp>
      <p:sp>
        <p:nvSpPr>
          <p:cNvPr id="4" name="Slide Number Placeholder 3"/>
          <p:cNvSpPr>
            <a:spLocks noGrp="1"/>
          </p:cNvSpPr>
          <p:nvPr>
            <p:ph type="sldNum" sz="quarter" idx="5"/>
          </p:nvPr>
        </p:nvSpPr>
        <p:spPr/>
        <p:txBody>
          <a:bodyPr/>
          <a:lstStyle/>
          <a:p>
            <a:fld id="{AA2CDDB9-978F-E046-8E19-F4605FEBBF46}" type="slidenum">
              <a:rPr lang="en-US" smtClean="0"/>
              <a:pPr/>
              <a:t>17</a:t>
            </a:fld>
            <a:endParaRPr lang="en-US"/>
          </a:p>
        </p:txBody>
      </p:sp>
    </p:spTree>
    <p:extLst>
      <p:ext uri="{BB962C8B-B14F-4D97-AF65-F5344CB8AC3E}">
        <p14:creationId xmlns:p14="http://schemas.microsoft.com/office/powerpoint/2010/main" val="331437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equipment needed for this project are a fleet of heterogenous unmanned agents with the hardware required to enable communication and data processing</a:t>
            </a:r>
          </a:p>
          <a:p>
            <a:r>
              <a:rPr lang="en-US" dirty="0"/>
              <a:t>The particular task I’m interested in exploring is pathfinding in partially observable real world environments. This is a very difficult coordination task owing to the environments being unstructured and possibly dynamic – it is also a task that GNNs have demonstrated abilities to solve, albeit with many current attempts doing so in highly controlled lab environments where the lack of interpretability matters less. In keeping with the way many groups have attempted this problem, GNNs will be used to facilitate communication and coordination between the agents, wile the agents themselves are equipped with low-level controllers to facilitate motion. </a:t>
            </a:r>
          </a:p>
          <a:p>
            <a:endParaRPr lang="en-US" dirty="0"/>
          </a:p>
          <a:p>
            <a:r>
              <a:rPr lang="en-US" dirty="0"/>
              <a:t>Communication coordination is one of the more common applications of GNNs for MARL</a:t>
            </a:r>
          </a:p>
        </p:txBody>
      </p:sp>
      <p:sp>
        <p:nvSpPr>
          <p:cNvPr id="4" name="Slide Number Placeholder 3"/>
          <p:cNvSpPr>
            <a:spLocks noGrp="1"/>
          </p:cNvSpPr>
          <p:nvPr>
            <p:ph type="sldNum" sz="quarter" idx="5"/>
          </p:nvPr>
        </p:nvSpPr>
        <p:spPr/>
        <p:txBody>
          <a:bodyPr/>
          <a:lstStyle/>
          <a:p>
            <a:fld id="{AA2CDDB9-978F-E046-8E19-F4605FEBBF46}" type="slidenum">
              <a:rPr lang="en-US" smtClean="0"/>
              <a:pPr/>
              <a:t>18</a:t>
            </a:fld>
            <a:endParaRPr lang="en-US"/>
          </a:p>
        </p:txBody>
      </p:sp>
    </p:spTree>
    <p:extLst>
      <p:ext uri="{BB962C8B-B14F-4D97-AF65-F5344CB8AC3E}">
        <p14:creationId xmlns:p14="http://schemas.microsoft.com/office/powerpoint/2010/main" val="1161155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project will be split into three phases over two years:</a:t>
            </a:r>
          </a:p>
          <a:p>
            <a:r>
              <a:rPr lang="en-US" dirty="0"/>
              <a:t>Phase 1 will take 6 months and be focused on understanding the state of the art for RL interpretability and extending it to the kind of GNN used in this problem, with the aim of creating a set of metrics which allow for clear interpretations of model behavior. As a part of this, a set of model </a:t>
            </a:r>
            <a:r>
              <a:rPr lang="en-US" dirty="0" err="1"/>
              <a:t>failsafes</a:t>
            </a:r>
            <a:r>
              <a:rPr lang="en-US" dirty="0"/>
              <a:t> will be implemented to ensure that the system not only acts safely, but it able to do so in a way a human can understand. </a:t>
            </a:r>
          </a:p>
          <a:p>
            <a:r>
              <a:rPr lang="en-US" dirty="0"/>
              <a:t>Phase 2 occurs in the latter half of the first year, being largely focused on application to unstructured environments outside of lab while taking care to avoid uncontrolled interaction between agents and humans while the overall safety of the model is ensured. During this phase controlled HRI will be allowed to verify the work to date.</a:t>
            </a:r>
          </a:p>
          <a:p>
            <a:r>
              <a:rPr lang="en-US" dirty="0"/>
              <a:t>Finally, phase 3 will take the 2</a:t>
            </a:r>
            <a:r>
              <a:rPr lang="en-US" baseline="30000" dirty="0"/>
              <a:t>nd</a:t>
            </a:r>
            <a:r>
              <a:rPr lang="en-US" dirty="0"/>
              <a:t> year of the project and revolve around scaling up to real world, unstructured human environments. At this stage the focus is primarily on ensuring robustness of both metrics and </a:t>
            </a:r>
            <a:r>
              <a:rPr lang="en-US" dirty="0" err="1"/>
              <a:t>failsafes</a:t>
            </a:r>
            <a:r>
              <a:rPr lang="en-US" dirty="0"/>
              <a:t> in the kind of environment this research would be applied to in the real world.</a:t>
            </a:r>
          </a:p>
        </p:txBody>
      </p:sp>
      <p:sp>
        <p:nvSpPr>
          <p:cNvPr id="4" name="Slide Number Placeholder 3"/>
          <p:cNvSpPr>
            <a:spLocks noGrp="1"/>
          </p:cNvSpPr>
          <p:nvPr>
            <p:ph type="sldNum" sz="quarter" idx="5"/>
          </p:nvPr>
        </p:nvSpPr>
        <p:spPr/>
        <p:txBody>
          <a:bodyPr/>
          <a:lstStyle/>
          <a:p>
            <a:fld id="{AA2CDDB9-978F-E046-8E19-F4605FEBBF46}" type="slidenum">
              <a:rPr lang="en-US" smtClean="0"/>
              <a:pPr/>
              <a:t>19</a:t>
            </a:fld>
            <a:endParaRPr lang="en-US"/>
          </a:p>
        </p:txBody>
      </p:sp>
    </p:spTree>
    <p:extLst>
      <p:ext uri="{BB962C8B-B14F-4D97-AF65-F5344CB8AC3E}">
        <p14:creationId xmlns:p14="http://schemas.microsoft.com/office/powerpoint/2010/main" val="11795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Dmeonstrates</a:t>
            </a:r>
            <a:r>
              <a:rPr lang="en-US" dirty="0"/>
              <a:t> that the </a:t>
            </a:r>
            <a:r>
              <a:rPr lang="en-US" dirty="0" err="1"/>
              <a:t>hierarchichal</a:t>
            </a:r>
            <a:r>
              <a:rPr lang="en-US" dirty="0"/>
              <a:t> graph recurrent network (HGRN) and its actor-critic version significantly </a:t>
            </a:r>
            <a:r>
              <a:rPr lang="en-US" dirty="0" err="1"/>
              <a:t>oupreform</a:t>
            </a:r>
            <a:r>
              <a:rPr lang="en-US" dirty="0"/>
              <a:t> every other benchmarked algorithm in this application</a:t>
            </a:r>
          </a:p>
        </p:txBody>
      </p:sp>
      <p:sp>
        <p:nvSpPr>
          <p:cNvPr id="4" name="Slide Number Placeholder 3"/>
          <p:cNvSpPr>
            <a:spLocks noGrp="1"/>
          </p:cNvSpPr>
          <p:nvPr>
            <p:ph type="sldNum" sz="quarter" idx="5"/>
          </p:nvPr>
        </p:nvSpPr>
        <p:spPr/>
        <p:txBody>
          <a:bodyPr/>
          <a:lstStyle/>
          <a:p>
            <a:fld id="{AA2CDDB9-978F-E046-8E19-F4605FEBBF46}" type="slidenum">
              <a:rPr lang="en-US" smtClean="0"/>
              <a:pPr/>
              <a:t>25</a:t>
            </a:fld>
            <a:endParaRPr lang="en-US"/>
          </a:p>
        </p:txBody>
      </p:sp>
    </p:spTree>
    <p:extLst>
      <p:ext uri="{BB962C8B-B14F-4D97-AF65-F5344CB8AC3E}">
        <p14:creationId xmlns:p14="http://schemas.microsoft.com/office/powerpoint/2010/main" val="63699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can identify 5 main qualities a MA system should have to allow it to function well in real world human environments:</a:t>
            </a:r>
          </a:p>
          <a:p>
            <a:r>
              <a:rPr lang="en-US" dirty="0"/>
              <a:t>First and most critically, a system must be capable of performing its assigned task accurately and consistently – this issue is well understood, with a variety of groups demonstrating high performance MA algorithms for many tasks</a:t>
            </a:r>
          </a:p>
          <a:p>
            <a:r>
              <a:rPr lang="en-US" dirty="0"/>
              <a:t>Second, it’s important for safety reasons that we can understand what the system is doing and why. This allows designers to take preventative steps to stop unsafe behavior and diagnose faults after the fact</a:t>
            </a:r>
          </a:p>
          <a:p>
            <a:r>
              <a:rPr lang="en-US" dirty="0"/>
              <a:t>Equally as important is the idea of Fault Tolerance – that real world effects like varying communication quality and damage to individual agents should not seriously compromise the algorithms performance</a:t>
            </a:r>
          </a:p>
          <a:p>
            <a:r>
              <a:rPr lang="en-US" dirty="0"/>
              <a:t>An ideal MA algorithm should also function well both as the parameters of it’s problem are changed (like # agents or specific constraints) and be applicable to multiple tasks without significant rebuilding</a:t>
            </a:r>
          </a:p>
        </p:txBody>
      </p:sp>
      <p:sp>
        <p:nvSpPr>
          <p:cNvPr id="4" name="Slide Number Placeholder 3"/>
          <p:cNvSpPr>
            <a:spLocks noGrp="1"/>
          </p:cNvSpPr>
          <p:nvPr>
            <p:ph type="sldNum" sz="quarter" idx="5"/>
          </p:nvPr>
        </p:nvSpPr>
        <p:spPr/>
        <p:txBody>
          <a:bodyPr/>
          <a:lstStyle/>
          <a:p>
            <a:fld id="{AA2CDDB9-978F-E046-8E19-F4605FEBBF46}" type="slidenum">
              <a:rPr lang="en-US" smtClean="0"/>
              <a:pPr/>
              <a:t>3</a:t>
            </a:fld>
            <a:endParaRPr lang="en-US"/>
          </a:p>
        </p:txBody>
      </p:sp>
    </p:spTree>
    <p:extLst>
      <p:ext uri="{BB962C8B-B14F-4D97-AF65-F5344CB8AC3E}">
        <p14:creationId xmlns:p14="http://schemas.microsoft.com/office/powerpoint/2010/main" val="253026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there are two main approached to solving MA coordination problems:</a:t>
            </a:r>
          </a:p>
          <a:p>
            <a:r>
              <a:rPr lang="en-US" dirty="0"/>
              <a:t>-Expert Designed, Model Based Controllers which use system dynamics to derive control laws that generate the desired behavior</a:t>
            </a:r>
          </a:p>
          <a:p>
            <a:r>
              <a:rPr lang="en-US" dirty="0"/>
              <a:t>-Data Driven Multi-Agent Reinforcement Learning, where the agents learn how to achieve a certain goal through interactions with their environments. This approach typically makes use of Deep Reinforcement Learning, a concept we’ll discuss more later</a:t>
            </a:r>
          </a:p>
          <a:p>
            <a:endParaRPr lang="en-US" dirty="0"/>
          </a:p>
          <a:p>
            <a:r>
              <a:rPr lang="en-US" dirty="0"/>
              <a:t>Remove lower half and get a nice picture?</a:t>
            </a:r>
          </a:p>
          <a:p>
            <a:r>
              <a:rPr lang="en-US" dirty="0"/>
              <a:t>There are other major considerations to this process like the degree to which centralized processing is used to aid the system or heterogeneity of agents, but these end up </a:t>
            </a:r>
          </a:p>
          <a:p>
            <a:endParaRPr lang="en-US" dirty="0"/>
          </a:p>
          <a:p>
            <a:endParaRPr lang="en-US" dirty="0"/>
          </a:p>
          <a:p>
            <a:r>
              <a:rPr lang="en-US" dirty="0"/>
              <a:t>Explain DRL here and say we don’t have time to go much into depth – uses ANNs to solve problems involving high dimensional data with complicated rules governing outputs, its great for solving complex problems because it requires comparatively little engineering of its features but the high dimensionality of the network and sheer number of operations involved make it difficult to interpret</a:t>
            </a:r>
          </a:p>
        </p:txBody>
      </p:sp>
      <p:sp>
        <p:nvSpPr>
          <p:cNvPr id="4" name="Slide Number Placeholder 3"/>
          <p:cNvSpPr>
            <a:spLocks noGrp="1"/>
          </p:cNvSpPr>
          <p:nvPr>
            <p:ph type="sldNum" sz="quarter" idx="5"/>
          </p:nvPr>
        </p:nvSpPr>
        <p:spPr/>
        <p:txBody>
          <a:bodyPr/>
          <a:lstStyle/>
          <a:p>
            <a:fld id="{AA2CDDB9-978F-E046-8E19-F4605FEBBF46}" type="slidenum">
              <a:rPr lang="en-US" smtClean="0"/>
              <a:pPr/>
              <a:t>4</a:t>
            </a:fld>
            <a:endParaRPr lang="en-US"/>
          </a:p>
        </p:txBody>
      </p:sp>
    </p:spTree>
    <p:extLst>
      <p:ext uri="{BB962C8B-B14F-4D97-AF65-F5344CB8AC3E}">
        <p14:creationId xmlns:p14="http://schemas.microsoft.com/office/powerpoint/2010/main" val="354367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approach I want to touch on is traditionally designed model based controllers. </a:t>
            </a:r>
          </a:p>
          <a:p>
            <a:r>
              <a:rPr lang="en-US" dirty="0"/>
              <a:t>As mentioned before, these rely on modeling system dynamics in an attempt to derive a control law – there are many approaches to this but one of the main focuses as of late has been on constraint driven optimal control where desired behaviors are posed as system constraints</a:t>
            </a:r>
          </a:p>
          <a:p>
            <a:r>
              <a:rPr lang="en-US" dirty="0"/>
              <a:t>This is an approach which been validated on a number of scenarios, from collision free navigation via Barrier Functions and Predator Avoidance to Vehicle Platooning on highways</a:t>
            </a:r>
          </a:p>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5</a:t>
            </a:fld>
            <a:endParaRPr lang="en-US"/>
          </a:p>
        </p:txBody>
      </p:sp>
    </p:spTree>
    <p:extLst>
      <p:ext uri="{BB962C8B-B14F-4D97-AF65-F5344CB8AC3E}">
        <p14:creationId xmlns:p14="http://schemas.microsoft.com/office/powerpoint/2010/main" val="307913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sec 4 for relevant </a:t>
            </a:r>
            <a:r>
              <a:rPr lang="en-US" dirty="0" err="1"/>
              <a:t>eqns</a:t>
            </a:r>
            <a:r>
              <a:rPr lang="en-US" dirty="0"/>
              <a:t> to include</a:t>
            </a:r>
          </a:p>
        </p:txBody>
      </p:sp>
      <p:sp>
        <p:nvSpPr>
          <p:cNvPr id="4" name="Slide Number Placeholder 3"/>
          <p:cNvSpPr>
            <a:spLocks noGrp="1"/>
          </p:cNvSpPr>
          <p:nvPr>
            <p:ph type="sldNum" sz="quarter" idx="5"/>
          </p:nvPr>
        </p:nvSpPr>
        <p:spPr/>
        <p:txBody>
          <a:bodyPr/>
          <a:lstStyle/>
          <a:p>
            <a:fld id="{AA2CDDB9-978F-E046-8E19-F4605FEBBF46}" type="slidenum">
              <a:rPr lang="en-US" smtClean="0"/>
              <a:pPr/>
              <a:t>6</a:t>
            </a:fld>
            <a:endParaRPr lang="en-US"/>
          </a:p>
        </p:txBody>
      </p:sp>
    </p:spTree>
    <p:extLst>
      <p:ext uri="{BB962C8B-B14F-4D97-AF65-F5344CB8AC3E}">
        <p14:creationId xmlns:p14="http://schemas.microsoft.com/office/powerpoint/2010/main" val="80420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CDDB9-978F-E046-8E19-F4605FEBBF46}" type="slidenum">
              <a:rPr lang="en-US" smtClean="0"/>
              <a:pPr/>
              <a:t>7</a:t>
            </a:fld>
            <a:endParaRPr lang="en-US"/>
          </a:p>
        </p:txBody>
      </p:sp>
    </p:spTree>
    <p:extLst>
      <p:ext uri="{BB962C8B-B14F-4D97-AF65-F5344CB8AC3E}">
        <p14:creationId xmlns:p14="http://schemas.microsoft.com/office/powerpoint/2010/main" val="139967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main approach we’ll look at it Multi-Agent Reinforcement Learning (MARL)</a:t>
            </a:r>
          </a:p>
          <a:p>
            <a:r>
              <a:rPr lang="en-US" dirty="0"/>
              <a:t>This is a particularly rich subfield of Reinforcement Learning which has seen an explosion of interest in the past few years, with implementations using and combining many different RL frameworks</a:t>
            </a:r>
          </a:p>
          <a:p>
            <a:endParaRPr lang="en-US" dirty="0"/>
          </a:p>
          <a:p>
            <a:r>
              <a:rPr lang="en-US" dirty="0"/>
              <a:t>Remove the 2</a:t>
            </a:r>
            <a:r>
              <a:rPr lang="en-US" baseline="30000" dirty="0"/>
              <a:t>nd</a:t>
            </a:r>
            <a:r>
              <a:rPr lang="en-US" dirty="0"/>
              <a:t> part and get a picture?</a:t>
            </a:r>
          </a:p>
        </p:txBody>
      </p:sp>
      <p:sp>
        <p:nvSpPr>
          <p:cNvPr id="4" name="Slide Number Placeholder 3"/>
          <p:cNvSpPr>
            <a:spLocks noGrp="1"/>
          </p:cNvSpPr>
          <p:nvPr>
            <p:ph type="sldNum" sz="quarter" idx="5"/>
          </p:nvPr>
        </p:nvSpPr>
        <p:spPr/>
        <p:txBody>
          <a:bodyPr/>
          <a:lstStyle/>
          <a:p>
            <a:fld id="{AA2CDDB9-978F-E046-8E19-F4605FEBBF46}" type="slidenum">
              <a:rPr lang="en-US" smtClean="0"/>
              <a:pPr/>
              <a:t>9</a:t>
            </a:fld>
            <a:endParaRPr lang="en-US"/>
          </a:p>
        </p:txBody>
      </p:sp>
    </p:spTree>
    <p:extLst>
      <p:ext uri="{BB962C8B-B14F-4D97-AF65-F5344CB8AC3E}">
        <p14:creationId xmlns:p14="http://schemas.microsoft.com/office/powerpoint/2010/main" val="72757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 method has stood out amongst the rest – Graph Neural Networks. Approaches based on GNNs have repeatedly been demonstrated to have incredibly desirable qualities for the control of MA systems, but what are they exactly?</a:t>
            </a:r>
          </a:p>
          <a:p>
            <a:endParaRPr lang="en-US" dirty="0"/>
          </a:p>
          <a:p>
            <a:r>
              <a:rPr lang="en-US" dirty="0"/>
              <a:t>Backup slide exists for extra considerations</a:t>
            </a:r>
          </a:p>
        </p:txBody>
      </p:sp>
      <p:sp>
        <p:nvSpPr>
          <p:cNvPr id="4" name="Slide Number Placeholder 3"/>
          <p:cNvSpPr>
            <a:spLocks noGrp="1"/>
          </p:cNvSpPr>
          <p:nvPr>
            <p:ph type="sldNum" sz="quarter" idx="5"/>
          </p:nvPr>
        </p:nvSpPr>
        <p:spPr/>
        <p:txBody>
          <a:bodyPr/>
          <a:lstStyle/>
          <a:p>
            <a:fld id="{AA2CDDB9-978F-E046-8E19-F4605FEBBF46}" type="slidenum">
              <a:rPr lang="en-US" smtClean="0"/>
              <a:pPr/>
              <a:t>10</a:t>
            </a:fld>
            <a:endParaRPr lang="en-US"/>
          </a:p>
        </p:txBody>
      </p:sp>
    </p:spTree>
    <p:extLst>
      <p:ext uri="{BB962C8B-B14F-4D97-AF65-F5344CB8AC3E}">
        <p14:creationId xmlns:p14="http://schemas.microsoft.com/office/powerpoint/2010/main" val="103894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discuss what a Graph is – these aren’t the type of graphs you’re familiar with from [school/MATLAB], but rather ways of capturing information and relationships. For our purposes, we can define a graph as a set G of vertices V corresponding to each agent and a set of edges E storing relational information. Both edges and nodes are capable of having feature vectors, which are just ways of associating certain types of data to them.</a:t>
            </a:r>
          </a:p>
          <a:p>
            <a:r>
              <a:rPr lang="en-US" dirty="0"/>
              <a:t>Below, we can see an example of translating a MA system into a graph. N this case every agent is capable of communication with every other agent, so every node is connected, which isn’t necessarily true for every system. </a:t>
            </a:r>
          </a:p>
        </p:txBody>
      </p:sp>
      <p:sp>
        <p:nvSpPr>
          <p:cNvPr id="4" name="Slide Number Placeholder 3"/>
          <p:cNvSpPr>
            <a:spLocks noGrp="1"/>
          </p:cNvSpPr>
          <p:nvPr>
            <p:ph type="sldNum" sz="quarter" idx="5"/>
          </p:nvPr>
        </p:nvSpPr>
        <p:spPr/>
        <p:txBody>
          <a:bodyPr/>
          <a:lstStyle/>
          <a:p>
            <a:fld id="{AA2CDDB9-978F-E046-8E19-F4605FEBBF46}" type="slidenum">
              <a:rPr lang="en-US" smtClean="0"/>
              <a:pPr/>
              <a:t>11</a:t>
            </a:fld>
            <a:endParaRPr lang="en-US"/>
          </a:p>
        </p:txBody>
      </p:sp>
    </p:spTree>
    <p:extLst>
      <p:ext uri="{BB962C8B-B14F-4D97-AF65-F5344CB8AC3E}">
        <p14:creationId xmlns:p14="http://schemas.microsoft.com/office/powerpoint/2010/main" val="130583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3F5A-D3BA-8847-9F68-007DFDCCBAC4}"/>
              </a:ext>
            </a:extLst>
          </p:cNvPr>
          <p:cNvSpPr>
            <a:spLocks noGrp="1"/>
          </p:cNvSpPr>
          <p:nvPr>
            <p:ph type="ctrTitle" hasCustomPrompt="1"/>
          </p:nvPr>
        </p:nvSpPr>
        <p:spPr>
          <a:xfrm>
            <a:off x="838200" y="672662"/>
            <a:ext cx="10754710" cy="2754696"/>
          </a:xfrm>
        </p:spPr>
        <p:txBody>
          <a:bodyPr anchor="b"/>
          <a:lstStyle>
            <a:lvl1pPr algn="ctr">
              <a:defRPr sz="6000"/>
            </a:lvl1pPr>
          </a:lstStyle>
          <a:p>
            <a:r>
              <a:rPr lang="en-US" dirty="0"/>
              <a:t>Click to edit </a:t>
            </a:r>
            <a:br>
              <a:rPr lang="en-US" dirty="0"/>
            </a:br>
            <a:r>
              <a:rPr lang="en-US" dirty="0"/>
              <a:t>presentation title</a:t>
            </a:r>
          </a:p>
        </p:txBody>
      </p:sp>
      <p:sp>
        <p:nvSpPr>
          <p:cNvPr id="3" name="Subtitle 2">
            <a:extLst>
              <a:ext uri="{FF2B5EF4-FFF2-40B4-BE49-F238E27FC236}">
                <a16:creationId xmlns:a16="http://schemas.microsoft.com/office/drawing/2014/main" id="{6EE1791E-F1B1-F442-BD80-1027D505EB08}"/>
              </a:ext>
            </a:extLst>
          </p:cNvPr>
          <p:cNvSpPr>
            <a:spLocks noGrp="1"/>
          </p:cNvSpPr>
          <p:nvPr>
            <p:ph type="subTitle" idx="1" hasCustomPrompt="1"/>
          </p:nvPr>
        </p:nvSpPr>
        <p:spPr>
          <a:xfrm>
            <a:off x="838200" y="3654043"/>
            <a:ext cx="10754710" cy="15001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11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CD43-6FEF-3C4B-947A-2F4B26CB9841}"/>
              </a:ext>
            </a:extLst>
          </p:cNvPr>
          <p:cNvSpPr>
            <a:spLocks noGrp="1"/>
          </p:cNvSpPr>
          <p:nvPr>
            <p:ph type="title" hasCustomPrompt="1"/>
          </p:nvPr>
        </p:nvSpPr>
        <p:spPr/>
        <p:txBody>
          <a:bodyPr/>
          <a:lstStyle>
            <a:lvl1pPr>
              <a:defRPr/>
            </a:lvl1pPr>
          </a:lstStyle>
          <a:p>
            <a:r>
              <a:rPr lang="en-US" dirty="0"/>
              <a:t>Click to edit department contact info slide title here</a:t>
            </a:r>
          </a:p>
        </p:txBody>
      </p:sp>
      <p:sp>
        <p:nvSpPr>
          <p:cNvPr id="5" name="Text Placeholder 4">
            <a:extLst>
              <a:ext uri="{FF2B5EF4-FFF2-40B4-BE49-F238E27FC236}">
                <a16:creationId xmlns:a16="http://schemas.microsoft.com/office/drawing/2014/main" id="{B48501E6-0927-9247-99B8-8820F650958C}"/>
              </a:ext>
            </a:extLst>
          </p:cNvPr>
          <p:cNvSpPr>
            <a:spLocks noGrp="1"/>
          </p:cNvSpPr>
          <p:nvPr>
            <p:ph type="body" sz="quarter" idx="11" hasCustomPrompt="1"/>
          </p:nvPr>
        </p:nvSpPr>
        <p:spPr>
          <a:xfrm>
            <a:off x="2396086" y="3416631"/>
            <a:ext cx="8957714" cy="482600"/>
          </a:xfrm>
        </p:spPr>
        <p:txBody>
          <a:bodyPr/>
          <a:lstStyle>
            <a:lvl1pPr marL="0" indent="0">
              <a:buNone/>
              <a:defRPr/>
            </a:lvl1pPr>
          </a:lstStyle>
          <a:p>
            <a:pPr lvl="0"/>
            <a:r>
              <a:rPr lang="en-US" dirty="0"/>
              <a:t>Add Department Twitter or delete icon</a:t>
            </a:r>
          </a:p>
        </p:txBody>
      </p:sp>
      <p:sp>
        <p:nvSpPr>
          <p:cNvPr id="6" name="Text Placeholder 4">
            <a:extLst>
              <a:ext uri="{FF2B5EF4-FFF2-40B4-BE49-F238E27FC236}">
                <a16:creationId xmlns:a16="http://schemas.microsoft.com/office/drawing/2014/main" id="{63F9D24D-0BFB-9B45-BD40-AD0C2A58CA51}"/>
              </a:ext>
            </a:extLst>
          </p:cNvPr>
          <p:cNvSpPr>
            <a:spLocks noGrp="1"/>
          </p:cNvSpPr>
          <p:nvPr>
            <p:ph type="body" sz="quarter" idx="12" hasCustomPrompt="1"/>
          </p:nvPr>
        </p:nvSpPr>
        <p:spPr>
          <a:xfrm>
            <a:off x="2396086" y="2680908"/>
            <a:ext cx="8957714" cy="482600"/>
          </a:xfrm>
        </p:spPr>
        <p:txBody>
          <a:bodyPr/>
          <a:lstStyle>
            <a:lvl1pPr marL="0" indent="0">
              <a:buNone/>
              <a:defRPr/>
            </a:lvl1pPr>
          </a:lstStyle>
          <a:p>
            <a:pPr lvl="0"/>
            <a:r>
              <a:rPr lang="en-US" dirty="0"/>
              <a:t>Add Department Facebook or delete icon</a:t>
            </a:r>
          </a:p>
        </p:txBody>
      </p:sp>
      <p:sp>
        <p:nvSpPr>
          <p:cNvPr id="7" name="Text Placeholder 4">
            <a:extLst>
              <a:ext uri="{FF2B5EF4-FFF2-40B4-BE49-F238E27FC236}">
                <a16:creationId xmlns:a16="http://schemas.microsoft.com/office/drawing/2014/main" id="{E1D1DFAA-856C-BD49-95ED-4428C1D99705}"/>
              </a:ext>
            </a:extLst>
          </p:cNvPr>
          <p:cNvSpPr>
            <a:spLocks noGrp="1"/>
          </p:cNvSpPr>
          <p:nvPr>
            <p:ph type="body" sz="quarter" idx="13" hasCustomPrompt="1"/>
          </p:nvPr>
        </p:nvSpPr>
        <p:spPr>
          <a:xfrm>
            <a:off x="2396086" y="4152354"/>
            <a:ext cx="8957714" cy="482600"/>
          </a:xfrm>
        </p:spPr>
        <p:txBody>
          <a:bodyPr/>
          <a:lstStyle>
            <a:lvl1pPr marL="0" indent="0">
              <a:buNone/>
              <a:defRPr/>
            </a:lvl1pPr>
          </a:lstStyle>
          <a:p>
            <a:pPr lvl="0"/>
            <a:r>
              <a:rPr lang="en-US" dirty="0"/>
              <a:t>Add Department Instagram or delete icon</a:t>
            </a:r>
          </a:p>
        </p:txBody>
      </p:sp>
      <p:sp>
        <p:nvSpPr>
          <p:cNvPr id="8" name="Text Placeholder 4">
            <a:extLst>
              <a:ext uri="{FF2B5EF4-FFF2-40B4-BE49-F238E27FC236}">
                <a16:creationId xmlns:a16="http://schemas.microsoft.com/office/drawing/2014/main" id="{9ED7F4D0-919F-C14C-A338-804F204F3F05}"/>
              </a:ext>
            </a:extLst>
          </p:cNvPr>
          <p:cNvSpPr>
            <a:spLocks noGrp="1"/>
          </p:cNvSpPr>
          <p:nvPr>
            <p:ph type="body" sz="quarter" idx="14" hasCustomPrompt="1"/>
          </p:nvPr>
        </p:nvSpPr>
        <p:spPr>
          <a:xfrm>
            <a:off x="2396086" y="4884304"/>
            <a:ext cx="8957714" cy="482600"/>
          </a:xfrm>
        </p:spPr>
        <p:txBody>
          <a:bodyPr/>
          <a:lstStyle>
            <a:lvl1pPr marL="0" indent="0">
              <a:buNone/>
              <a:defRPr/>
            </a:lvl1pPr>
          </a:lstStyle>
          <a:p>
            <a:pPr lvl="0"/>
            <a:r>
              <a:rPr lang="en-US" dirty="0"/>
              <a:t>Add Department </a:t>
            </a:r>
            <a:r>
              <a:rPr lang="en-US" dirty="0" err="1"/>
              <a:t>Youtube</a:t>
            </a:r>
            <a:r>
              <a:rPr lang="en-US" dirty="0"/>
              <a:t> or delete icon</a:t>
            </a:r>
          </a:p>
        </p:txBody>
      </p:sp>
      <p:sp>
        <p:nvSpPr>
          <p:cNvPr id="9" name="Text Placeholder 4">
            <a:extLst>
              <a:ext uri="{FF2B5EF4-FFF2-40B4-BE49-F238E27FC236}">
                <a16:creationId xmlns:a16="http://schemas.microsoft.com/office/drawing/2014/main" id="{018C4912-9759-7246-878B-2791CDE1756B}"/>
              </a:ext>
            </a:extLst>
          </p:cNvPr>
          <p:cNvSpPr>
            <a:spLocks noGrp="1"/>
          </p:cNvSpPr>
          <p:nvPr>
            <p:ph type="body" sz="quarter" idx="15" hasCustomPrompt="1"/>
          </p:nvPr>
        </p:nvSpPr>
        <p:spPr>
          <a:xfrm>
            <a:off x="2396086" y="1948958"/>
            <a:ext cx="8957714" cy="482600"/>
          </a:xfrm>
        </p:spPr>
        <p:txBody>
          <a:bodyPr/>
          <a:lstStyle>
            <a:lvl1pPr marL="0" indent="0">
              <a:buNone/>
              <a:defRPr/>
            </a:lvl1pPr>
          </a:lstStyle>
          <a:p>
            <a:pPr lvl="0"/>
            <a:r>
              <a:rPr lang="en-US" dirty="0"/>
              <a:t>Add Department website here</a:t>
            </a:r>
          </a:p>
        </p:txBody>
      </p:sp>
      <p:sp>
        <p:nvSpPr>
          <p:cNvPr id="11"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31570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Backgrou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51E80C-48C6-6449-9380-864FB8C5AC2A}"/>
              </a:ext>
            </a:extLst>
          </p:cNvPr>
          <p:cNvSpPr>
            <a:spLocks noGrp="1"/>
          </p:cNvSpPr>
          <p:nvPr>
            <p:ph type="ctrTitle" hasCustomPrompt="1"/>
          </p:nvPr>
        </p:nvSpPr>
        <p:spPr>
          <a:xfrm>
            <a:off x="838200" y="672662"/>
            <a:ext cx="10754710" cy="2754696"/>
          </a:xfrm>
        </p:spPr>
        <p:txBody>
          <a:bodyPr anchor="b"/>
          <a:lstStyle>
            <a:lvl1pPr algn="ctr">
              <a:defRPr sz="6000">
                <a:solidFill>
                  <a:schemeClr val="bg1"/>
                </a:solidFill>
              </a:defRPr>
            </a:lvl1pPr>
          </a:lstStyle>
          <a:p>
            <a:r>
              <a:rPr lang="en-US" dirty="0"/>
              <a:t>Click to edit </a:t>
            </a:r>
            <a:br>
              <a:rPr lang="en-US" dirty="0"/>
            </a:br>
            <a:r>
              <a:rPr lang="en-US" dirty="0"/>
              <a:t>presentation title</a:t>
            </a:r>
          </a:p>
        </p:txBody>
      </p:sp>
      <p:sp>
        <p:nvSpPr>
          <p:cNvPr id="7" name="Subtitle 2">
            <a:extLst>
              <a:ext uri="{FF2B5EF4-FFF2-40B4-BE49-F238E27FC236}">
                <a16:creationId xmlns:a16="http://schemas.microsoft.com/office/drawing/2014/main" id="{40EDD42D-C84C-1C41-927A-126C97A0B598}"/>
              </a:ext>
            </a:extLst>
          </p:cNvPr>
          <p:cNvSpPr>
            <a:spLocks noGrp="1"/>
          </p:cNvSpPr>
          <p:nvPr>
            <p:ph type="subTitle" idx="1" hasCustomPrompt="1"/>
          </p:nvPr>
        </p:nvSpPr>
        <p:spPr>
          <a:xfrm>
            <a:off x="838200" y="3654043"/>
            <a:ext cx="10754710" cy="150018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and/or author’s name</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59110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Backgrou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C2C41-3D62-5E4B-9930-3AD90760863C}"/>
              </a:ext>
            </a:extLst>
          </p:cNvPr>
          <p:cNvSpPr>
            <a:spLocks noGrp="1"/>
          </p:cNvSpPr>
          <p:nvPr>
            <p:ph type="title" hasCustomPrompt="1"/>
          </p:nvPr>
        </p:nvSpPr>
        <p:spPr>
          <a:xfrm>
            <a:off x="838200" y="365125"/>
            <a:ext cx="10515600" cy="1325563"/>
          </a:xfrm>
        </p:spPr>
        <p:txBody>
          <a:bodyPr/>
          <a:lstStyle>
            <a:lvl1pPr>
              <a:defRPr>
                <a:solidFill>
                  <a:schemeClr val="bg1"/>
                </a:solidFill>
              </a:defRPr>
            </a:lvl1pPr>
          </a:lstStyle>
          <a:p>
            <a:r>
              <a:rPr lang="en-US" dirty="0"/>
              <a:t>Click to edit slide title</a:t>
            </a:r>
          </a:p>
        </p:txBody>
      </p:sp>
      <p:sp>
        <p:nvSpPr>
          <p:cNvPr id="5" name="Content Placeholder 2">
            <a:extLst>
              <a:ext uri="{FF2B5EF4-FFF2-40B4-BE49-F238E27FC236}">
                <a16:creationId xmlns:a16="http://schemas.microsoft.com/office/drawing/2014/main" id="{16B0A240-713D-9242-9E6E-48BD299B0805}"/>
              </a:ext>
            </a:extLst>
          </p:cNvPr>
          <p:cNvSpPr>
            <a:spLocks noGrp="1"/>
          </p:cNvSpPr>
          <p:nvPr>
            <p:ph idx="1" hasCustomPrompt="1"/>
          </p:nvPr>
        </p:nvSpPr>
        <p:spPr>
          <a:xfrm>
            <a:off x="838200" y="1825625"/>
            <a:ext cx="10515600" cy="3723837"/>
          </a:xfrm>
        </p:spPr>
        <p:txBody>
          <a:bodyPr/>
          <a:lstStyle>
            <a:lvl1pPr>
              <a:lnSpc>
                <a:spcPct val="100000"/>
              </a:lnSpc>
              <a:defRPr>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5296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Background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4238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ark Sch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600917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erospa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26511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erospa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715012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oengineer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51147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engineer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83588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B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5250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D87A-4AB4-3F49-84A6-5373C6001ACA}"/>
              </a:ext>
            </a:extLst>
          </p:cNvPr>
          <p:cNvSpPr>
            <a:spLocks noGrp="1"/>
          </p:cNvSpPr>
          <p:nvPr>
            <p:ph type="title" hasCustomPrompt="1"/>
          </p:nvPr>
        </p:nvSpPr>
        <p:spPr>
          <a:xfrm>
            <a:off x="831850" y="574621"/>
            <a:ext cx="10515600" cy="2852737"/>
          </a:xfrm>
        </p:spPr>
        <p:txBody>
          <a:bodyPr anchor="b"/>
          <a:lstStyle>
            <a:lvl1pPr>
              <a:defRPr sz="6000"/>
            </a:lvl1pPr>
          </a:lstStyle>
          <a:p>
            <a:r>
              <a:rPr lang="en-US" dirty="0"/>
              <a:t>Click to edit </a:t>
            </a:r>
            <a:br>
              <a:rPr lang="en-US" dirty="0"/>
            </a:br>
            <a:r>
              <a:rPr lang="en-US" dirty="0"/>
              <a:t>presentation title</a:t>
            </a:r>
          </a:p>
        </p:txBody>
      </p:sp>
      <p:sp>
        <p:nvSpPr>
          <p:cNvPr id="3" name="Text Placeholder 2">
            <a:extLst>
              <a:ext uri="{FF2B5EF4-FFF2-40B4-BE49-F238E27FC236}">
                <a16:creationId xmlns:a16="http://schemas.microsoft.com/office/drawing/2014/main" id="{43AF5081-A59A-894E-B0A6-638E58C33DAB}"/>
              </a:ext>
            </a:extLst>
          </p:cNvPr>
          <p:cNvSpPr>
            <a:spLocks noGrp="1"/>
          </p:cNvSpPr>
          <p:nvPr>
            <p:ph type="body" idx="1" hasCustomPrompt="1"/>
          </p:nvPr>
        </p:nvSpPr>
        <p:spPr>
          <a:xfrm>
            <a:off x="831850" y="365404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subtitle and/or author’s name</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72119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B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2180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E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085707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E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9456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C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4887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C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11182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P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861083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P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13538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348344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116409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chanica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0952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E415-1D70-1A45-AAC3-0F82BCADE724}"/>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E6665EE4-2314-F940-A229-63C3D7C29AA0}"/>
              </a:ext>
            </a:extLst>
          </p:cNvPr>
          <p:cNvSpPr>
            <a:spLocks noGrp="1"/>
          </p:cNvSpPr>
          <p:nvPr>
            <p:ph idx="1" hasCustomPrompt="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9609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chanic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18218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S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022751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S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505973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Tech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178890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Tech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665135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T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040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T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68827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I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63699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I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4259062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REAP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27798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4E6-3107-3846-9197-CA86B03AABF7}"/>
              </a:ext>
            </a:extLst>
          </p:cNvPr>
          <p:cNvSpPr>
            <a:spLocks noGrp="1"/>
          </p:cNvSpPr>
          <p:nvPr>
            <p:ph type="title" hasCustomPrompt="1"/>
          </p:nvPr>
        </p:nvSpPr>
        <p:spPr/>
        <p:txBody>
          <a:bodyPr/>
          <a:lstStyle/>
          <a:p>
            <a:r>
              <a:rPr lang="en-US" dirty="0"/>
              <a:t>Click to edit slide title</a:t>
            </a:r>
          </a:p>
        </p:txBody>
      </p:sp>
      <p:sp>
        <p:nvSpPr>
          <p:cNvPr id="3" name="Content Placeholder 2">
            <a:extLst>
              <a:ext uri="{FF2B5EF4-FFF2-40B4-BE49-F238E27FC236}">
                <a16:creationId xmlns:a16="http://schemas.microsoft.com/office/drawing/2014/main" id="{577EAA58-C5C7-0045-8EF4-ED6B09FB4C03}"/>
              </a:ext>
            </a:extLst>
          </p:cNvPr>
          <p:cNvSpPr>
            <a:spLocks noGrp="1"/>
          </p:cNvSpPr>
          <p:nvPr>
            <p:ph sz="half" idx="1" hasCustomPrompt="1"/>
          </p:nvPr>
        </p:nvSpPr>
        <p:spPr>
          <a:xfrm>
            <a:off x="838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6385E51-FB58-4F45-B87D-63B92B9FC0D7}"/>
              </a:ext>
            </a:extLst>
          </p:cNvPr>
          <p:cNvSpPr>
            <a:spLocks noGrp="1"/>
          </p:cNvSpPr>
          <p:nvPr>
            <p:ph sz="half" idx="2" hasCustomPrompt="1"/>
          </p:nvPr>
        </p:nvSpPr>
        <p:spPr>
          <a:xfrm>
            <a:off x="6172200" y="1825625"/>
            <a:ext cx="5181600" cy="373434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6146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REA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7674405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schell Institu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2F807D-9148-774C-8935-72DA3BB216D9}"/>
              </a:ext>
            </a:extLst>
          </p:cNvPr>
          <p:cNvSpPr>
            <a:spLocks noGrp="1"/>
          </p:cNvSpPr>
          <p:nvPr>
            <p:ph idx="1" hasCustomPrompt="1"/>
          </p:nvPr>
        </p:nvSpPr>
        <p:spPr>
          <a:xfrm>
            <a:off x="838200" y="1691155"/>
            <a:ext cx="10515600" cy="372383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1287235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schell Institu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D2F204-6758-434D-B155-C3644C2D0A16}"/>
              </a:ext>
            </a:extLst>
          </p:cNvPr>
          <p:cNvSpPr>
            <a:spLocks noGrp="1"/>
          </p:cNvSpPr>
          <p:nvPr>
            <p:ph type="title" hasCustomPrompt="1"/>
          </p:nvPr>
        </p:nvSpPr>
        <p:spPr>
          <a:xfrm>
            <a:off x="838200" y="365125"/>
            <a:ext cx="10515600" cy="1325563"/>
          </a:xfrm>
        </p:spPr>
        <p:txBody>
          <a:bodyPr/>
          <a:lstStyle/>
          <a:p>
            <a:r>
              <a:rPr lang="en-US" dirty="0"/>
              <a:t>Click to edit slide title</a:t>
            </a:r>
          </a:p>
        </p:txBody>
      </p:sp>
      <p:sp>
        <p:nvSpPr>
          <p:cNvPr id="7" name="Content Placeholder 2">
            <a:extLst>
              <a:ext uri="{FF2B5EF4-FFF2-40B4-BE49-F238E27FC236}">
                <a16:creationId xmlns:a16="http://schemas.microsoft.com/office/drawing/2014/main" id="{A1F4B87F-4364-A344-8C42-792CC0902147}"/>
              </a:ext>
            </a:extLst>
          </p:cNvPr>
          <p:cNvSpPr>
            <a:spLocks noGrp="1"/>
          </p:cNvSpPr>
          <p:nvPr>
            <p:ph idx="1" hasCustomPrompt="1"/>
          </p:nvPr>
        </p:nvSpPr>
        <p:spPr>
          <a:xfrm>
            <a:off x="838200" y="1825625"/>
            <a:ext cx="10515600" cy="37238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text here</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82626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C79E-1D6E-0340-8FD9-780A22946A18}"/>
              </a:ext>
            </a:extLst>
          </p:cNvPr>
          <p:cNvSpPr>
            <a:spLocks noGrp="1"/>
          </p:cNvSpPr>
          <p:nvPr>
            <p:ph type="title" hasCustomPrompt="1"/>
          </p:nvPr>
        </p:nvSpPr>
        <p:spPr>
          <a:xfrm>
            <a:off x="839788" y="365125"/>
            <a:ext cx="10515600" cy="1325563"/>
          </a:xfrm>
        </p:spPr>
        <p:txBody>
          <a:bodyPr anchor="b"/>
          <a:lstStyle/>
          <a:p>
            <a:r>
              <a:rPr lang="en-US" dirty="0"/>
              <a:t>Click to edit slide title</a:t>
            </a:r>
          </a:p>
        </p:txBody>
      </p:sp>
      <p:sp>
        <p:nvSpPr>
          <p:cNvPr id="3" name="Text Placeholder 2">
            <a:extLst>
              <a:ext uri="{FF2B5EF4-FFF2-40B4-BE49-F238E27FC236}">
                <a16:creationId xmlns:a16="http://schemas.microsoft.com/office/drawing/2014/main" id="{0C40FC09-50C2-C74C-9244-2E536E7D904A}"/>
              </a:ext>
            </a:extLst>
          </p:cNvPr>
          <p:cNvSpPr>
            <a:spLocks noGrp="1"/>
          </p:cNvSpPr>
          <p:nvPr>
            <p:ph type="body" idx="1" hasCustomPrompt="1"/>
          </p:nvPr>
        </p:nvSpPr>
        <p:spPr>
          <a:xfrm>
            <a:off x="839788" y="1681163"/>
            <a:ext cx="5157787"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4" name="Content Placeholder 3">
            <a:extLst>
              <a:ext uri="{FF2B5EF4-FFF2-40B4-BE49-F238E27FC236}">
                <a16:creationId xmlns:a16="http://schemas.microsoft.com/office/drawing/2014/main" id="{0FCA063A-30A1-364E-8BDC-FDB4282C9186}"/>
              </a:ext>
            </a:extLst>
          </p:cNvPr>
          <p:cNvSpPr>
            <a:spLocks noGrp="1"/>
          </p:cNvSpPr>
          <p:nvPr>
            <p:ph sz="half" idx="2" hasCustomPrompt="1"/>
          </p:nvPr>
        </p:nvSpPr>
        <p:spPr>
          <a:xfrm>
            <a:off x="839788" y="2505075"/>
            <a:ext cx="5157787"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06274F-15B8-8548-BD59-8A79AAB518D6}"/>
              </a:ext>
            </a:extLst>
          </p:cNvPr>
          <p:cNvSpPr>
            <a:spLocks noGrp="1"/>
          </p:cNvSpPr>
          <p:nvPr>
            <p:ph type="body" sz="quarter" idx="3" hasCustomPrompt="1"/>
          </p:nvPr>
        </p:nvSpPr>
        <p:spPr>
          <a:xfrm>
            <a:off x="6172200" y="1681163"/>
            <a:ext cx="5183188" cy="7046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 here</a:t>
            </a:r>
          </a:p>
        </p:txBody>
      </p:sp>
      <p:sp>
        <p:nvSpPr>
          <p:cNvPr id="6" name="Content Placeholder 5">
            <a:extLst>
              <a:ext uri="{FF2B5EF4-FFF2-40B4-BE49-F238E27FC236}">
                <a16:creationId xmlns:a16="http://schemas.microsoft.com/office/drawing/2014/main" id="{16AA3524-88E1-BB45-9062-DF4B908A2986}"/>
              </a:ext>
            </a:extLst>
          </p:cNvPr>
          <p:cNvSpPr>
            <a:spLocks noGrp="1"/>
          </p:cNvSpPr>
          <p:nvPr>
            <p:ph sz="quarter" idx="4" hasCustomPrompt="1"/>
          </p:nvPr>
        </p:nvSpPr>
        <p:spPr>
          <a:xfrm>
            <a:off x="6172200" y="2505075"/>
            <a:ext cx="5183188" cy="3044387"/>
          </a:xfrm>
        </p:spPr>
        <p:txBody>
          <a:body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5">
            <a:extLst>
              <a:ext uri="{FF2B5EF4-FFF2-40B4-BE49-F238E27FC236}">
                <a16:creationId xmlns:a16="http://schemas.microsoft.com/office/drawing/2014/main" id="{F2255F40-8035-F64A-9AFF-53BF866DDA4C}"/>
              </a:ext>
            </a:extLst>
          </p:cNvPr>
          <p:cNvSpPr>
            <a:spLocks noGrp="1"/>
          </p:cNvSpPr>
          <p:nvPr>
            <p:ph type="ftr" sz="quarter" idx="10"/>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40194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B172-CA27-7540-A742-3EFFD3715824}"/>
              </a:ext>
            </a:extLst>
          </p:cNvPr>
          <p:cNvSpPr>
            <a:spLocks noGrp="1"/>
          </p:cNvSpPr>
          <p:nvPr>
            <p:ph type="title" hasCustomPrompt="1"/>
          </p:nvPr>
        </p:nvSpPr>
        <p:spPr/>
        <p:txBody>
          <a:bodyPr/>
          <a:lstStyle/>
          <a:p>
            <a:r>
              <a:rPr lang="en-US" dirty="0"/>
              <a:t>Click to edit slide title</a:t>
            </a:r>
          </a:p>
        </p:txBody>
      </p:sp>
      <p:sp>
        <p:nvSpPr>
          <p:cNvPr id="4"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747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F021-7697-A642-861D-A90D498C47BC}"/>
              </a:ext>
            </a:extLst>
          </p:cNvPr>
          <p:cNvSpPr>
            <a:spLocks noGrp="1"/>
          </p:cNvSpPr>
          <p:nvPr>
            <p:ph type="title" hasCustomPrompt="1"/>
          </p:nvPr>
        </p:nvSpPr>
        <p:spPr>
          <a:xfrm>
            <a:off x="838200" y="457200"/>
            <a:ext cx="3932237" cy="1003738"/>
          </a:xfrm>
        </p:spPr>
        <p:txBody>
          <a:bodyPr anchor="b"/>
          <a:lstStyle>
            <a:lvl1pPr>
              <a:defRPr sz="3200"/>
            </a:lvl1pPr>
          </a:lstStyle>
          <a:p>
            <a:r>
              <a:rPr lang="en-US" dirty="0"/>
              <a:t>Click to edit slide title here</a:t>
            </a:r>
          </a:p>
        </p:txBody>
      </p:sp>
      <p:sp>
        <p:nvSpPr>
          <p:cNvPr id="3" name="Content Placeholder 2">
            <a:extLst>
              <a:ext uri="{FF2B5EF4-FFF2-40B4-BE49-F238E27FC236}">
                <a16:creationId xmlns:a16="http://schemas.microsoft.com/office/drawing/2014/main" id="{D01789AD-A9C8-8041-87C6-C420904F5433}"/>
              </a:ext>
            </a:extLst>
          </p:cNvPr>
          <p:cNvSpPr>
            <a:spLocks noGrp="1"/>
          </p:cNvSpPr>
          <p:nvPr>
            <p:ph idx="1" hasCustomPrompt="1"/>
          </p:nvPr>
        </p:nvSpPr>
        <p:spPr>
          <a:xfrm>
            <a:off x="5183188" y="45720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FD0E60D1-1916-0A45-93FF-59F54202EAE4}"/>
              </a:ext>
            </a:extLst>
          </p:cNvPr>
          <p:cNvSpPr>
            <a:spLocks noGrp="1"/>
          </p:cNvSpPr>
          <p:nvPr>
            <p:ph type="body" sz="half" idx="1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59831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B781-07C4-3B4A-B015-DACE1998EF21}"/>
              </a:ext>
            </a:extLst>
          </p:cNvPr>
          <p:cNvSpPr>
            <a:spLocks noGrp="1"/>
          </p:cNvSpPr>
          <p:nvPr>
            <p:ph type="title" hasCustomPrompt="1"/>
          </p:nvPr>
        </p:nvSpPr>
        <p:spPr>
          <a:xfrm>
            <a:off x="839788" y="457200"/>
            <a:ext cx="3932237" cy="1003738"/>
          </a:xfrm>
        </p:spPr>
        <p:txBody>
          <a:bodyPr anchor="b"/>
          <a:lstStyle>
            <a:lvl1pPr>
              <a:defRPr sz="3200"/>
            </a:lvl1pPr>
          </a:lstStyle>
          <a:p>
            <a:r>
              <a:rPr lang="en-US" dirty="0"/>
              <a:t>Click to edit slide title here</a:t>
            </a:r>
          </a:p>
        </p:txBody>
      </p:sp>
      <p:sp>
        <p:nvSpPr>
          <p:cNvPr id="3" name="Picture Placeholder 2">
            <a:extLst>
              <a:ext uri="{FF2B5EF4-FFF2-40B4-BE49-F238E27FC236}">
                <a16:creationId xmlns:a16="http://schemas.microsoft.com/office/drawing/2014/main" id="{A1633B6E-6D8E-DC43-94C9-6D614DFC0D8C}"/>
              </a:ext>
            </a:extLst>
          </p:cNvPr>
          <p:cNvSpPr>
            <a:spLocks noGrp="1"/>
          </p:cNvSpPr>
          <p:nvPr>
            <p:ph type="pic" idx="1"/>
          </p:nvPr>
        </p:nvSpPr>
        <p:spPr>
          <a:xfrm>
            <a:off x="5183188" y="457200"/>
            <a:ext cx="6172200" cy="50081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D20B0B8-2606-EF4D-B56D-D1FFEA3BB326}"/>
              </a:ext>
            </a:extLst>
          </p:cNvPr>
          <p:cNvSpPr>
            <a:spLocks noGrp="1"/>
          </p:cNvSpPr>
          <p:nvPr>
            <p:ph type="body" sz="half" idx="2" hasCustomPrompt="1"/>
          </p:nvPr>
        </p:nvSpPr>
        <p:spPr>
          <a:xfrm>
            <a:off x="839788" y="1744718"/>
            <a:ext cx="3932237" cy="3720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here</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282338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629433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4D8C9-EB84-8844-A706-81E8D77575C8}"/>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CDE28-BCD7-8145-AA3F-41CBC87CBAD0}"/>
              </a:ext>
            </a:extLst>
          </p:cNvPr>
          <p:cNvSpPr>
            <a:spLocks noGrp="1"/>
          </p:cNvSpPr>
          <p:nvPr>
            <p:ph type="body" idx="1"/>
          </p:nvPr>
        </p:nvSpPr>
        <p:spPr>
          <a:xfrm>
            <a:off x="838200" y="1825625"/>
            <a:ext cx="10515600" cy="3723837"/>
          </a:xfrm>
          <a:prstGeom prst="rect">
            <a:avLst/>
          </a:prstGeom>
        </p:spPr>
        <p:txBody>
          <a:bodyPr vert="horz" lIns="91440" tIns="45720" rIns="91440" bIns="45720" rtlCol="0">
            <a:normAutofit/>
          </a:bodyPr>
          <a:lstStyle/>
          <a:p>
            <a:pPr lvl="0"/>
            <a:r>
              <a:rPr lang="en-US" dirty="0"/>
              <a:t>Edit Master text styles</a:t>
            </a:r>
          </a:p>
          <a:p>
            <a:pPr lvl="1"/>
            <a:r>
              <a:rPr lang="en-US" dirty="0"/>
              <a:t>Second level of text</a:t>
            </a:r>
          </a:p>
          <a:p>
            <a:pPr lvl="2"/>
            <a:r>
              <a:rPr lang="en-US" dirty="0"/>
              <a:t>Third level of text</a:t>
            </a:r>
          </a:p>
          <a:p>
            <a:pPr lvl="3"/>
            <a:r>
              <a:rPr lang="en-US" dirty="0"/>
              <a:t>Fourth level of text</a:t>
            </a:r>
          </a:p>
          <a:p>
            <a:pPr lvl="4"/>
            <a:r>
              <a:rPr lang="en-US" dirty="0"/>
              <a:t>Fifth level of text</a:t>
            </a:r>
          </a:p>
        </p:txBody>
      </p:sp>
      <p:sp>
        <p:nvSpPr>
          <p:cNvPr id="6" name="Footer Placeholder 5">
            <a:extLst>
              <a:ext uri="{FF2B5EF4-FFF2-40B4-BE49-F238E27FC236}">
                <a16:creationId xmlns:a16="http://schemas.microsoft.com/office/drawing/2014/main" id="{F2255F40-8035-F64A-9AFF-53BF866DDA4C}"/>
              </a:ext>
            </a:extLst>
          </p:cNvPr>
          <p:cNvSpPr>
            <a:spLocks noGrp="1"/>
          </p:cNvSpPr>
          <p:nvPr>
            <p:ph type="ftr" sz="quarter" idx="3"/>
          </p:nvPr>
        </p:nvSpPr>
        <p:spPr>
          <a:xfrm>
            <a:off x="838200" y="6262324"/>
            <a:ext cx="7315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84967C11-20DF-654D-A7FD-D310D00C0508}" type="slidenum">
              <a:rPr lang="en-US" smtClean="0">
                <a:solidFill>
                  <a:schemeClr val="bg1"/>
                </a:solidFill>
              </a:rPr>
              <a:pPr/>
              <a:t>‹#›</a:t>
            </a:fld>
            <a:r>
              <a:rPr lang="en-US" dirty="0">
                <a:solidFill>
                  <a:schemeClr val="bg1"/>
                </a:solidFill>
              </a:rPr>
              <a:t>   |   </a:t>
            </a:r>
            <a:r>
              <a:rPr lang="en-US" b="1" dirty="0" err="1">
                <a:solidFill>
                  <a:schemeClr val="bg1"/>
                </a:solidFill>
              </a:rPr>
              <a:t>eng.umd.edu</a:t>
            </a:r>
            <a:r>
              <a:rPr lang="en-US" b="1" dirty="0">
                <a:solidFill>
                  <a:schemeClr val="bg1"/>
                </a:solidFill>
              </a:rPr>
              <a:t> </a:t>
            </a:r>
            <a:r>
              <a:rPr lang="en-US" dirty="0">
                <a:solidFill>
                  <a:schemeClr val="bg1"/>
                </a:solidFill>
              </a:rPr>
              <a:t>or delete and replace with your own text </a:t>
            </a:r>
          </a:p>
        </p:txBody>
      </p:sp>
    </p:spTree>
    <p:extLst>
      <p:ext uri="{BB962C8B-B14F-4D97-AF65-F5344CB8AC3E}">
        <p14:creationId xmlns:p14="http://schemas.microsoft.com/office/powerpoint/2010/main" val="374760673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6" r:id="rId7"/>
    <p:sldLayoutId id="2147483657" r:id="rId8"/>
    <p:sldLayoutId id="2147483655" r:id="rId9"/>
    <p:sldLayoutId id="2147483658" r:id="rId10"/>
    <p:sldLayoutId id="2147483667" r:id="rId11"/>
    <p:sldLayoutId id="2147483668" r:id="rId12"/>
    <p:sldLayoutId id="2147483678" r:id="rId13"/>
    <p:sldLayoutId id="2147483659" r:id="rId14"/>
    <p:sldLayoutId id="2147483669" r:id="rId15"/>
    <p:sldLayoutId id="2147483670" r:id="rId16"/>
    <p:sldLayoutId id="2147483660" r:id="rId17"/>
    <p:sldLayoutId id="2147483671" r:id="rId18"/>
    <p:sldLayoutId id="2147483661" r:id="rId19"/>
    <p:sldLayoutId id="2147483672" r:id="rId20"/>
    <p:sldLayoutId id="2147483662" r:id="rId21"/>
    <p:sldLayoutId id="2147483673" r:id="rId22"/>
    <p:sldLayoutId id="2147483663" r:id="rId23"/>
    <p:sldLayoutId id="2147483674" r:id="rId24"/>
    <p:sldLayoutId id="2147483664" r:id="rId25"/>
    <p:sldLayoutId id="2147483675" r:id="rId26"/>
    <p:sldLayoutId id="2147483665" r:id="rId27"/>
    <p:sldLayoutId id="2147483677" r:id="rId28"/>
    <p:sldLayoutId id="2147483666" r:id="rId29"/>
    <p:sldLayoutId id="2147483676"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7"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3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7F_E3FFC732.xml"/><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tinyurl.com/ABQERef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D34B-9B90-9C44-97A5-C4520EC6D01A}"/>
              </a:ext>
            </a:extLst>
          </p:cNvPr>
          <p:cNvSpPr>
            <a:spLocks noGrp="1"/>
          </p:cNvSpPr>
          <p:nvPr>
            <p:ph type="ctrTitle"/>
          </p:nvPr>
        </p:nvSpPr>
        <p:spPr/>
        <p:txBody>
          <a:bodyPr/>
          <a:lstStyle/>
          <a:p>
            <a:r>
              <a:rPr lang="en-US" dirty="0"/>
              <a:t>Highly Interpretable Graph NNs for Real World Multi-Agent Systems</a:t>
            </a:r>
          </a:p>
        </p:txBody>
      </p:sp>
      <p:sp>
        <p:nvSpPr>
          <p:cNvPr id="3" name="Subtitle 2">
            <a:extLst>
              <a:ext uri="{FF2B5EF4-FFF2-40B4-BE49-F238E27FC236}">
                <a16:creationId xmlns:a16="http://schemas.microsoft.com/office/drawing/2014/main" id="{7D586522-E19D-9841-99F5-F4AF65CBB18B}"/>
              </a:ext>
            </a:extLst>
          </p:cNvPr>
          <p:cNvSpPr>
            <a:spLocks noGrp="1"/>
          </p:cNvSpPr>
          <p:nvPr>
            <p:ph type="subTitle" idx="1"/>
          </p:nvPr>
        </p:nvSpPr>
        <p:spPr/>
        <p:txBody>
          <a:bodyPr>
            <a:normAutofit fontScale="92500" lnSpcReduction="20000"/>
          </a:bodyPr>
          <a:lstStyle/>
          <a:p>
            <a:r>
              <a:rPr lang="en-US" dirty="0"/>
              <a:t>Alex Beyer</a:t>
            </a:r>
          </a:p>
          <a:p>
            <a:r>
              <a:rPr lang="en-US" dirty="0"/>
              <a:t>Department of Mechanical Engineering</a:t>
            </a:r>
          </a:p>
          <a:p>
            <a:r>
              <a:rPr lang="en-US" dirty="0"/>
              <a:t>University of Maryland</a:t>
            </a:r>
          </a:p>
          <a:p>
            <a:r>
              <a:rPr lang="en-US" dirty="0"/>
              <a:t>abeyer@umd.edu</a:t>
            </a:r>
          </a:p>
        </p:txBody>
      </p:sp>
      <p:sp>
        <p:nvSpPr>
          <p:cNvPr id="4" name="Footer Placeholder 3">
            <a:extLst>
              <a:ext uri="{FF2B5EF4-FFF2-40B4-BE49-F238E27FC236}">
                <a16:creationId xmlns:a16="http://schemas.microsoft.com/office/drawing/2014/main" id="{435300A8-9188-4643-8521-99F009CDA0C0}"/>
              </a:ext>
            </a:extLst>
          </p:cNvPr>
          <p:cNvSpPr>
            <a:spLocks noGrp="1"/>
          </p:cNvSpPr>
          <p:nvPr>
            <p:ph type="ftr" sz="quarter" idx="3"/>
          </p:nvPr>
        </p:nvSpPr>
        <p:spPr>
          <a:xfrm>
            <a:off x="838200" y="6230425"/>
            <a:ext cx="7315200" cy="365125"/>
          </a:xfrm>
        </p:spPr>
        <p:txBody>
          <a:bodyPr/>
          <a:lstStyle/>
          <a:p>
            <a:fld id="{84967C11-20DF-654D-A7FD-D310D00C0508}" type="slidenum">
              <a:rPr lang="en-US" smtClean="0">
                <a:solidFill>
                  <a:schemeClr val="bg1"/>
                </a:solidFill>
              </a:rPr>
              <a:pPr/>
              <a:t>1</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37269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fontScale="92500" lnSpcReduction="10000"/>
          </a:bodyPr>
          <a:lstStyle/>
          <a:p>
            <a:r>
              <a:rPr lang="en-US" dirty="0"/>
              <a:t>Many algorithms used such as:</a:t>
            </a:r>
          </a:p>
          <a:p>
            <a:pPr lvl="1"/>
            <a:r>
              <a:rPr lang="en-US" dirty="0"/>
              <a:t>Decentralized Partly Observable Markov Decision Processes(Dec-POMDPs)[6]</a:t>
            </a:r>
          </a:p>
          <a:p>
            <a:pPr lvl="1"/>
            <a:r>
              <a:rPr lang="en-US" b="1" i="1" dirty="0">
                <a:solidFill>
                  <a:srgbClr val="FF0000"/>
                </a:solidFill>
              </a:rPr>
              <a:t>Graph Neural Networks (GNNs)</a:t>
            </a:r>
            <a:r>
              <a:rPr lang="en-US" dirty="0"/>
              <a:t>[5]</a:t>
            </a:r>
          </a:p>
          <a:p>
            <a:pPr lvl="1"/>
            <a:r>
              <a:rPr lang="en-US" dirty="0"/>
              <a:t>Decentralized Asynchronous Advantage Actor-Critic (A3C)[6]</a:t>
            </a:r>
          </a:p>
          <a:p>
            <a:pPr lvl="1"/>
            <a:r>
              <a:rPr lang="en-US" dirty="0"/>
              <a:t>Evolutionary Algorithms</a:t>
            </a:r>
          </a:p>
          <a:p>
            <a:r>
              <a:rPr lang="en-US" dirty="0"/>
              <a:t>Also need to consider:</a:t>
            </a:r>
          </a:p>
          <a:p>
            <a:pPr lvl="1"/>
            <a:r>
              <a:rPr lang="en-US" dirty="0"/>
              <a:t>Centralized vs. Decentralized Learning</a:t>
            </a:r>
          </a:p>
          <a:p>
            <a:pPr lvl="1"/>
            <a:r>
              <a:rPr lang="en-US" dirty="0"/>
              <a:t>Communication Strategy</a:t>
            </a:r>
          </a:p>
          <a:p>
            <a:pPr lvl="1"/>
            <a:r>
              <a:rPr lang="en-US" dirty="0"/>
              <a:t>Problem Decomposition</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10</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78059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Graphs and Graph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207496" cy="3723837"/>
              </a:xfrm>
            </p:spPr>
            <p:txBody>
              <a:bodyPr>
                <a:normAutofit/>
              </a:bodyPr>
              <a:lstStyle/>
              <a:p>
                <a:r>
                  <a:rPr lang="en-US" dirty="0"/>
                  <a:t>Let a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e>
                    </m:d>
                  </m:oMath>
                </a14:m>
                <a:r>
                  <a:rPr lang="en-US" dirty="0"/>
                  <a:t> where </a:t>
                </a:r>
                <a:r>
                  <a:rPr lang="en-US" i="1" dirty="0"/>
                  <a:t>V</a:t>
                </a:r>
                <a:r>
                  <a:rPr lang="en-US" dirty="0"/>
                  <a:t> is the set of nodes representing agents and </a:t>
                </a:r>
                <a:r>
                  <a:rPr lang="en-US" i="1" dirty="0"/>
                  <a:t>E </a:t>
                </a:r>
                <a:r>
                  <a:rPr lang="en-US" dirty="0"/>
                  <a:t>is the set of edges capturing relations between them</a:t>
                </a:r>
              </a:p>
              <a:p>
                <a:r>
                  <a:rPr lang="en-US" dirty="0"/>
                  <a:t>System information can be encoded as </a:t>
                </a:r>
                <a:r>
                  <a:rPr lang="en-US" i="1" dirty="0"/>
                  <a:t>node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n-US" b="0" i="1" smtClean="0">
                        <a:latin typeface="Cambria Math" panose="02040503050406030204" pitchFamily="18" charset="0"/>
                      </a:rPr>
                      <m:t>V</m:t>
                    </m:r>
                  </m:oMath>
                </a14:m>
                <a:r>
                  <a:rPr lang="en-US" dirty="0"/>
                  <a:t> or </a:t>
                </a:r>
                <a:r>
                  <a:rPr lang="en-US" i="1" dirty="0"/>
                  <a:t>edge features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a:p>
            </p:txBody>
          </p:sp>
        </mc:Choice>
        <mc:Fallback xmlns="">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1207496" cy="3723837"/>
              </a:xfrm>
              <a:blipFill>
                <a:blip r:embed="rId4"/>
                <a:stretch>
                  <a:fillRect l="-979" t="-14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11</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5" name="Picture 4">
            <a:extLst>
              <a:ext uri="{FF2B5EF4-FFF2-40B4-BE49-F238E27FC236}">
                <a16:creationId xmlns:a16="http://schemas.microsoft.com/office/drawing/2014/main" id="{A9310EEA-2751-CC0F-2727-A0C17F8E94FC}"/>
              </a:ext>
            </a:extLst>
          </p:cNvPr>
          <p:cNvPicPr>
            <a:picLocks noChangeAspect="1"/>
          </p:cNvPicPr>
          <p:nvPr/>
        </p:nvPicPr>
        <p:blipFill>
          <a:blip r:embed="rId5"/>
          <a:stretch>
            <a:fillRect/>
          </a:stretch>
        </p:blipFill>
        <p:spPr>
          <a:xfrm>
            <a:off x="1679448" y="5450869"/>
            <a:ext cx="798094" cy="559638"/>
          </a:xfrm>
          <a:prstGeom prst="rect">
            <a:avLst/>
          </a:prstGeom>
        </p:spPr>
      </p:pic>
      <p:pic>
        <p:nvPicPr>
          <p:cNvPr id="6" name="Picture 5">
            <a:extLst>
              <a:ext uri="{FF2B5EF4-FFF2-40B4-BE49-F238E27FC236}">
                <a16:creationId xmlns:a16="http://schemas.microsoft.com/office/drawing/2014/main" id="{D0A7D004-DEC0-DF7C-871A-4692C56097B5}"/>
              </a:ext>
            </a:extLst>
          </p:cNvPr>
          <p:cNvPicPr>
            <a:picLocks noChangeAspect="1"/>
          </p:cNvPicPr>
          <p:nvPr/>
        </p:nvPicPr>
        <p:blipFill>
          <a:blip r:embed="rId5"/>
          <a:stretch>
            <a:fillRect/>
          </a:stretch>
        </p:blipFill>
        <p:spPr>
          <a:xfrm>
            <a:off x="2411369" y="4430186"/>
            <a:ext cx="798094" cy="559638"/>
          </a:xfrm>
          <a:prstGeom prst="rect">
            <a:avLst/>
          </a:prstGeom>
        </p:spPr>
      </p:pic>
      <p:pic>
        <p:nvPicPr>
          <p:cNvPr id="7" name="Picture 6">
            <a:extLst>
              <a:ext uri="{FF2B5EF4-FFF2-40B4-BE49-F238E27FC236}">
                <a16:creationId xmlns:a16="http://schemas.microsoft.com/office/drawing/2014/main" id="{F5E9E908-2187-66C3-8CC9-18960F42E8C9}"/>
              </a:ext>
            </a:extLst>
          </p:cNvPr>
          <p:cNvPicPr>
            <a:picLocks noChangeAspect="1"/>
          </p:cNvPicPr>
          <p:nvPr/>
        </p:nvPicPr>
        <p:blipFill>
          <a:blip r:embed="rId5"/>
          <a:stretch>
            <a:fillRect/>
          </a:stretch>
        </p:blipFill>
        <p:spPr>
          <a:xfrm>
            <a:off x="3608510" y="5171050"/>
            <a:ext cx="798094" cy="559638"/>
          </a:xfrm>
          <a:prstGeom prst="rect">
            <a:avLst/>
          </a:prstGeom>
        </p:spPr>
      </p:pic>
      <p:pic>
        <p:nvPicPr>
          <p:cNvPr id="8" name="Picture 7">
            <a:extLst>
              <a:ext uri="{FF2B5EF4-FFF2-40B4-BE49-F238E27FC236}">
                <a16:creationId xmlns:a16="http://schemas.microsoft.com/office/drawing/2014/main" id="{0866B278-30ED-63CD-BB15-67C49564EC6F}"/>
              </a:ext>
            </a:extLst>
          </p:cNvPr>
          <p:cNvPicPr>
            <a:picLocks noChangeAspect="1"/>
          </p:cNvPicPr>
          <p:nvPr/>
        </p:nvPicPr>
        <p:blipFill>
          <a:blip r:embed="rId5"/>
          <a:stretch>
            <a:fillRect/>
          </a:stretch>
        </p:blipFill>
        <p:spPr>
          <a:xfrm>
            <a:off x="3602493" y="4047412"/>
            <a:ext cx="798094" cy="559638"/>
          </a:xfrm>
          <a:prstGeom prst="rect">
            <a:avLst/>
          </a:prstGeom>
        </p:spPr>
      </p:pic>
      <p:sp>
        <p:nvSpPr>
          <p:cNvPr id="9" name="Arrow: Right 8">
            <a:extLst>
              <a:ext uri="{FF2B5EF4-FFF2-40B4-BE49-F238E27FC236}">
                <a16:creationId xmlns:a16="http://schemas.microsoft.com/office/drawing/2014/main" id="{DAEFDEE6-45FD-BF3E-E668-4EB1E9650332}"/>
              </a:ext>
            </a:extLst>
          </p:cNvPr>
          <p:cNvSpPr/>
          <p:nvPr/>
        </p:nvSpPr>
        <p:spPr>
          <a:xfrm>
            <a:off x="4876800" y="4815840"/>
            <a:ext cx="978408" cy="484632"/>
          </a:xfrm>
          <a:prstGeom prst="rightArrow">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FDABAA-0303-5076-DEE7-BCEFCCBE8731}"/>
              </a:ext>
            </a:extLst>
          </p:cNvPr>
          <p:cNvSpPr/>
          <p:nvPr/>
        </p:nvSpPr>
        <p:spPr>
          <a:xfrm>
            <a:off x="8369808" y="399864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7D6241F4-577A-DADA-D661-924CE8A94A79}"/>
              </a:ext>
            </a:extLst>
          </p:cNvPr>
          <p:cNvSpPr/>
          <p:nvPr/>
        </p:nvSpPr>
        <p:spPr>
          <a:xfrm>
            <a:off x="8369808" y="5348991"/>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309CD63B-9BD1-F270-7F36-6F1A6C2FFE42}"/>
              </a:ext>
            </a:extLst>
          </p:cNvPr>
          <p:cNvSpPr/>
          <p:nvPr/>
        </p:nvSpPr>
        <p:spPr>
          <a:xfrm>
            <a:off x="7047057" y="44164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8360A2CB-69C1-B77D-BF89-D6A398DB1607}"/>
              </a:ext>
            </a:extLst>
          </p:cNvPr>
          <p:cNvSpPr/>
          <p:nvPr/>
        </p:nvSpPr>
        <p:spPr>
          <a:xfrm>
            <a:off x="6327648" y="554946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Arrow Connector 14">
            <a:extLst>
              <a:ext uri="{FF2B5EF4-FFF2-40B4-BE49-F238E27FC236}">
                <a16:creationId xmlns:a16="http://schemas.microsoft.com/office/drawing/2014/main" id="{B1E400D0-0B53-F556-1606-FC8E247D0842}"/>
              </a:ext>
            </a:extLst>
          </p:cNvPr>
          <p:cNvCxnSpPr>
            <a:stCxn id="10" idx="4"/>
            <a:endCxn id="11" idx="0"/>
          </p:cNvCxnSpPr>
          <p:nvPr/>
        </p:nvCxnSpPr>
        <p:spPr>
          <a:xfrm>
            <a:off x="8607552" y="4483277"/>
            <a:ext cx="0" cy="86571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FF8DA9-3AF0-2C06-B0E8-3066CBDDB38A}"/>
              </a:ext>
            </a:extLst>
          </p:cNvPr>
          <p:cNvCxnSpPr>
            <a:cxnSpLocks/>
            <a:stCxn id="12" idx="7"/>
            <a:endCxn id="10" idx="2"/>
          </p:cNvCxnSpPr>
          <p:nvPr/>
        </p:nvCxnSpPr>
        <p:spPr>
          <a:xfrm flipV="1">
            <a:off x="7452911" y="4240961"/>
            <a:ext cx="916897" cy="24648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E994A1-E2C9-8676-40AB-2AF7A5AF8ABB}"/>
              </a:ext>
            </a:extLst>
          </p:cNvPr>
          <p:cNvCxnSpPr>
            <a:cxnSpLocks/>
            <a:stCxn id="13" idx="0"/>
            <a:endCxn id="12" idx="3"/>
          </p:cNvCxnSpPr>
          <p:nvPr/>
        </p:nvCxnSpPr>
        <p:spPr>
          <a:xfrm flipV="1">
            <a:off x="6565392" y="4830130"/>
            <a:ext cx="551299" cy="71933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46F15B-AC7B-2D17-F3C1-F2C3D1DAA1F3}"/>
              </a:ext>
            </a:extLst>
          </p:cNvPr>
          <p:cNvCxnSpPr>
            <a:cxnSpLocks/>
            <a:stCxn id="13" idx="6"/>
            <a:endCxn id="11" idx="2"/>
          </p:cNvCxnSpPr>
          <p:nvPr/>
        </p:nvCxnSpPr>
        <p:spPr>
          <a:xfrm flipV="1">
            <a:off x="6803136" y="5591308"/>
            <a:ext cx="1566672" cy="20047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9838F5-FA71-EFFE-AFFC-56B5ADB55C38}"/>
              </a:ext>
            </a:extLst>
          </p:cNvPr>
          <p:cNvCxnSpPr>
            <a:cxnSpLocks/>
            <a:stCxn id="13" idx="7"/>
            <a:endCxn id="10" idx="3"/>
          </p:cNvCxnSpPr>
          <p:nvPr/>
        </p:nvCxnSpPr>
        <p:spPr>
          <a:xfrm flipV="1">
            <a:off x="6733502" y="4412304"/>
            <a:ext cx="1705940" cy="120813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F1CE86-B9F1-2F38-D3FA-790A60DFF503}"/>
              </a:ext>
            </a:extLst>
          </p:cNvPr>
          <p:cNvCxnSpPr>
            <a:cxnSpLocks/>
            <a:stCxn id="12" idx="5"/>
            <a:endCxn id="11" idx="1"/>
          </p:cNvCxnSpPr>
          <p:nvPr/>
        </p:nvCxnSpPr>
        <p:spPr>
          <a:xfrm>
            <a:off x="7452911" y="4830130"/>
            <a:ext cx="986531" cy="58983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926497-1C6E-7584-C6C6-D21E35D60979}"/>
                  </a:ext>
                </a:extLst>
              </p:cNvPr>
              <p:cNvSpPr txBox="1"/>
              <p:nvPr/>
            </p:nvSpPr>
            <p:spPr>
              <a:xfrm>
                <a:off x="9286705" y="3987182"/>
                <a:ext cx="1799723" cy="335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={1,2,3,4}</m:t>
                      </m:r>
                    </m:oMath>
                  </m:oMathPara>
                </a14:m>
                <a:endParaRPr lang="en-US" sz="2400" dirty="0"/>
              </a:p>
            </p:txBody>
          </p:sp>
        </mc:Choice>
        <mc:Fallback xmlns="">
          <p:sp>
            <p:nvSpPr>
              <p:cNvPr id="32" name="TextBox 31">
                <a:extLst>
                  <a:ext uri="{FF2B5EF4-FFF2-40B4-BE49-F238E27FC236}">
                    <a16:creationId xmlns:a16="http://schemas.microsoft.com/office/drawing/2014/main" id="{7F926497-1C6E-7584-C6C6-D21E35D60979}"/>
                  </a:ext>
                </a:extLst>
              </p:cNvPr>
              <p:cNvSpPr txBox="1">
                <a:spLocks noRot="1" noChangeAspect="1" noMove="1" noResize="1" noEditPoints="1" noAdjustHandles="1" noChangeArrowheads="1" noChangeShapeType="1" noTextEdit="1"/>
              </p:cNvSpPr>
              <p:nvPr/>
            </p:nvSpPr>
            <p:spPr>
              <a:xfrm>
                <a:off x="9286705" y="3987182"/>
                <a:ext cx="1799723" cy="335756"/>
              </a:xfrm>
              <a:prstGeom prst="rect">
                <a:avLst/>
              </a:prstGeom>
              <a:blipFill>
                <a:blip r:embed="rId6"/>
                <a:stretch>
                  <a:fillRect l="-2703" r="-5068" b="-5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02C80E-A5E7-F6A7-DC95-D53FCC2B3312}"/>
                  </a:ext>
                </a:extLst>
              </p:cNvPr>
              <p:cNvSpPr txBox="1"/>
              <p:nvPr/>
            </p:nvSpPr>
            <p:spPr>
              <a:xfrm>
                <a:off x="8862331" y="4416470"/>
                <a:ext cx="3075714" cy="738664"/>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1,4</m:t>
                        </m:r>
                      </m:e>
                    </m:d>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r>
                  <a:rPr lang="en-US" sz="2400" b="0" dirty="0"/>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2,3</m:t>
                        </m:r>
                      </m:e>
                    </m:d>
                    <m:r>
                      <a:rPr lang="en-US" sz="2400" b="0" i="1" smtClean="0">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2,4</m:t>
                        </m:r>
                      </m:e>
                    </m:d>
                    <m:r>
                      <a:rPr lang="en-US" sz="2400" b="0" i="1" smtClean="0">
                        <a:latin typeface="Cambria Math" panose="02040503050406030204" pitchFamily="18" charset="0"/>
                      </a:rPr>
                      <m:t>,(3,4)</m:t>
                    </m:r>
                  </m:oMath>
                </a14:m>
                <a:r>
                  <a:rPr lang="en-US" sz="2400" dirty="0"/>
                  <a:t>}</a:t>
                </a:r>
              </a:p>
            </p:txBody>
          </p:sp>
        </mc:Choice>
        <mc:Fallback xmlns="">
          <p:sp>
            <p:nvSpPr>
              <p:cNvPr id="33" name="TextBox 32">
                <a:extLst>
                  <a:ext uri="{FF2B5EF4-FFF2-40B4-BE49-F238E27FC236}">
                    <a16:creationId xmlns:a16="http://schemas.microsoft.com/office/drawing/2014/main" id="{C902C80E-A5E7-F6A7-DC95-D53FCC2B3312}"/>
                  </a:ext>
                </a:extLst>
              </p:cNvPr>
              <p:cNvSpPr txBox="1">
                <a:spLocks noRot="1" noChangeAspect="1" noMove="1" noResize="1" noEditPoints="1" noAdjustHandles="1" noChangeArrowheads="1" noChangeShapeType="1" noTextEdit="1"/>
              </p:cNvSpPr>
              <p:nvPr/>
            </p:nvSpPr>
            <p:spPr>
              <a:xfrm>
                <a:off x="8862331" y="4416470"/>
                <a:ext cx="3075714" cy="738664"/>
              </a:xfrm>
              <a:prstGeom prst="rect">
                <a:avLst/>
              </a:prstGeom>
              <a:blipFill>
                <a:blip r:embed="rId7"/>
                <a:stretch>
                  <a:fillRect l="-3571" r="-4960" b="-2377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CDF9F715-66AA-6BA9-CF2A-A23328FF4EC1}"/>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Tree>
    <p:extLst>
      <p:ext uri="{BB962C8B-B14F-4D97-AF65-F5344CB8AC3E}">
        <p14:creationId xmlns:p14="http://schemas.microsoft.com/office/powerpoint/2010/main" val="35833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Intro to Graph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0515600" cy="3723837"/>
              </a:xfrm>
            </p:spPr>
            <p:txBody>
              <a:bodyPr>
                <a:normAutofit lnSpcReduction="10000"/>
              </a:bodyPr>
              <a:lstStyle/>
              <a:p>
                <a:r>
                  <a:rPr lang="en-US" dirty="0"/>
                  <a:t>Message Passing Neural Networks (MPNNs) are one common structure for these networks</a:t>
                </a:r>
              </a:p>
              <a:p>
                <a:pPr lvl="1"/>
                <a:r>
                  <a:rPr lang="en-US" i="1" dirty="0"/>
                  <a:t>Nodes</a:t>
                </a:r>
                <a:r>
                  <a:rPr lang="en-US" dirty="0"/>
                  <a:t> can pass </a:t>
                </a:r>
                <a:r>
                  <a:rPr lang="en-US" i="1" dirty="0"/>
                  <a:t>messages</a:t>
                </a:r>
                <a:r>
                  <a:rPr lang="en-US" dirty="0"/>
                  <a:t> to other</a:t>
                </a:r>
                <a:r>
                  <a:rPr lang="en-US" i="1" dirty="0"/>
                  <a:t> nodes</a:t>
                </a:r>
                <a:r>
                  <a:rPr lang="en-US" dirty="0"/>
                  <a:t> within their </a:t>
                </a:r>
                <a:r>
                  <a:rPr lang="en-US" i="1" dirty="0"/>
                  <a:t>neighborhood </a:t>
                </a:r>
                <a:r>
                  <a:rPr lang="en-US" dirty="0"/>
                  <a:t>with a single update being expressed as</a:t>
                </a:r>
              </a:p>
              <a:p>
                <a:pPr lvl="1"/>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𝜙</m:t>
                    </m:r>
                  </m:oMath>
                </a14:m>
                <a:r>
                  <a:rPr lang="en-US" dirty="0"/>
                  <a:t> and </a:t>
                </a:r>
                <a14:m>
                  <m:oMath xmlns:m="http://schemas.openxmlformats.org/officeDocument/2006/math">
                    <m:r>
                      <a:rPr lang="en-US" b="0" i="1" smtClean="0">
                        <a:latin typeface="Cambria Math" panose="02040503050406030204" pitchFamily="18" charset="0"/>
                      </a:rPr>
                      <m:t>𝜓</m:t>
                    </m:r>
                  </m:oMath>
                </a14:m>
                <a:r>
                  <a:rPr lang="en-US" dirty="0"/>
                  <a:t> are the </a:t>
                </a:r>
                <a:r>
                  <a:rPr lang="en-US" i="1" dirty="0"/>
                  <a:t>update </a:t>
                </a:r>
                <a:r>
                  <a:rPr lang="en-US" dirty="0"/>
                  <a:t>and </a:t>
                </a:r>
                <a:r>
                  <a:rPr lang="en-US" i="1" dirty="0"/>
                  <a:t>message</a:t>
                </a:r>
                <a:r>
                  <a:rPr lang="en-US" dirty="0"/>
                  <a:t> functions</a:t>
                </a:r>
              </a:p>
              <a:p>
                <a:pPr lvl="1"/>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 </m:t>
                        </m:r>
                      </m:e>
                    </m:nary>
                  </m:oMath>
                </a14:m>
                <a:r>
                  <a:rPr lang="en-US" dirty="0"/>
                  <a:t>is an </a:t>
                </a:r>
                <a:r>
                  <a:rPr lang="en-US" i="1" dirty="0"/>
                  <a:t>aggregation operator</a:t>
                </a:r>
                <a:r>
                  <a:rPr lang="en-US" dirty="0"/>
                  <a:t> acting on </a:t>
                </a:r>
                <a:r>
                  <a:rPr lang="en-US" i="1" dirty="0"/>
                  <a:t>neighborhood n</a:t>
                </a:r>
              </a:p>
              <a:p>
                <a:pPr lvl="2"/>
                <a:r>
                  <a:rPr lang="en-US" dirty="0"/>
                  <a:t>For MA systems this operator is usually related to agents </a:t>
                </a:r>
                <a:r>
                  <a:rPr lang="en-US" i="1" dirty="0"/>
                  <a:t>action spaces</a:t>
                </a:r>
              </a:p>
            </p:txBody>
          </p:sp>
        </mc:Choice>
        <mc:Fallback>
          <p:sp>
            <p:nvSpPr>
              <p:cNvPr id="3" name="Content Placeholder 2">
                <a:extLst>
                  <a:ext uri="{FF2B5EF4-FFF2-40B4-BE49-F238E27FC236}">
                    <a16:creationId xmlns:a16="http://schemas.microsoft.com/office/drawing/2014/main" id="{EFA9B6CA-60D4-D342-A234-2332F483DC5E}"/>
                  </a:ext>
                </a:extLst>
              </p:cNvPr>
              <p:cNvSpPr>
                <a:spLocks noGrp="1" noRot="1" noChangeAspect="1" noMove="1" noResize="1" noEditPoints="1" noAdjustHandles="1" noChangeArrowheads="1" noChangeShapeType="1" noTextEdit="1"/>
              </p:cNvSpPr>
              <p:nvPr>
                <p:ph idx="1"/>
              </p:nvPr>
            </p:nvSpPr>
            <p:spPr>
              <a:xfrm>
                <a:off x="838200" y="1825625"/>
                <a:ext cx="10515600" cy="3723837"/>
              </a:xfrm>
              <a:blipFill>
                <a:blip r:embed="rId3"/>
                <a:stretch>
                  <a:fillRect l="-1043" t="-2619" b="-4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12</a:t>
            </a:fld>
            <a:r>
              <a:rPr lang="en-US" dirty="0">
                <a:solidFill>
                  <a:schemeClr val="bg1"/>
                </a:solidFill>
              </a:rPr>
              <a:t>   |   </a:t>
            </a:r>
            <a:r>
              <a:rPr lang="en-US" b="1" dirty="0">
                <a:solidFill>
                  <a:schemeClr val="bg1"/>
                </a:solidFill>
              </a:rPr>
              <a:t>eng.umd.edu</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8A4CF9-77FC-0856-F44D-C4B46009ED8F}"/>
                  </a:ext>
                </a:extLst>
              </p:cNvPr>
              <p:cNvSpPr txBox="1"/>
              <p:nvPr/>
            </p:nvSpPr>
            <p:spPr>
              <a:xfrm>
                <a:off x="3511707" y="3587445"/>
                <a:ext cx="5553700" cy="739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𝑛</m:t>
                                  </m:r>
                                </m:sub>
                              </m:sSub>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d>
                            </m:e>
                          </m:nary>
                        </m:e>
                      </m:d>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𝐸</m:t>
                      </m:r>
                    </m:oMath>
                  </m:oMathPara>
                </a14:m>
                <a:endParaRPr lang="en-US" dirty="0"/>
              </a:p>
            </p:txBody>
          </p:sp>
        </mc:Choice>
        <mc:Fallback xmlns="">
          <p:sp>
            <p:nvSpPr>
              <p:cNvPr id="5" name="TextBox 4">
                <a:extLst>
                  <a:ext uri="{FF2B5EF4-FFF2-40B4-BE49-F238E27FC236}">
                    <a16:creationId xmlns:a16="http://schemas.microsoft.com/office/drawing/2014/main" id="{F18A4CF9-77FC-0856-F44D-C4B46009ED8F}"/>
                  </a:ext>
                </a:extLst>
              </p:cNvPr>
              <p:cNvSpPr txBox="1">
                <a:spLocks noRot="1" noChangeAspect="1" noMove="1" noResize="1" noEditPoints="1" noAdjustHandles="1" noChangeArrowheads="1" noChangeShapeType="1" noTextEdit="1"/>
              </p:cNvSpPr>
              <p:nvPr/>
            </p:nvSpPr>
            <p:spPr>
              <a:xfrm>
                <a:off x="3511707" y="3587445"/>
                <a:ext cx="5553700" cy="73917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8D82550-C2E5-FBE6-58D0-6B5F2E69CDF2}"/>
              </a:ext>
            </a:extLst>
          </p:cNvPr>
          <p:cNvSpPr txBox="1"/>
          <p:nvPr/>
        </p:nvSpPr>
        <p:spPr>
          <a:xfrm>
            <a:off x="9065407" y="5690770"/>
            <a:ext cx="3175670" cy="369332"/>
          </a:xfrm>
          <a:prstGeom prst="rect">
            <a:avLst/>
          </a:prstGeom>
          <a:noFill/>
        </p:spPr>
        <p:txBody>
          <a:bodyPr wrap="square" rtlCol="0">
            <a:spAutoFit/>
          </a:bodyPr>
          <a:lstStyle/>
          <a:p>
            <a:r>
              <a:rPr lang="en-US" dirty="0"/>
              <a:t>See [10] for full explanation</a:t>
            </a:r>
          </a:p>
        </p:txBody>
      </p:sp>
      <p:sp>
        <p:nvSpPr>
          <p:cNvPr id="10" name="Oval 9">
            <a:extLst>
              <a:ext uri="{FF2B5EF4-FFF2-40B4-BE49-F238E27FC236}">
                <a16:creationId xmlns:a16="http://schemas.microsoft.com/office/drawing/2014/main" id="{13BAC62E-799B-E4A9-AD31-FF442AB0EC57}"/>
              </a:ext>
            </a:extLst>
          </p:cNvPr>
          <p:cNvSpPr/>
          <p:nvPr/>
        </p:nvSpPr>
        <p:spPr>
          <a:xfrm>
            <a:off x="11027668" y="361279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CC292B40-030F-4D06-4DB0-4DE8C4BA1695}"/>
              </a:ext>
            </a:extLst>
          </p:cNvPr>
          <p:cNvSpPr/>
          <p:nvPr/>
        </p:nvSpPr>
        <p:spPr>
          <a:xfrm>
            <a:off x="10812987" y="430283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169D10C8-E340-D516-EACF-0A378052DAB9}"/>
              </a:ext>
            </a:extLst>
          </p:cNvPr>
          <p:cNvSpPr/>
          <p:nvPr/>
        </p:nvSpPr>
        <p:spPr>
          <a:xfrm>
            <a:off x="10312395" y="3599078"/>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E119CFEB-BFC1-F1A1-4EEE-A32B0FF6F82E}"/>
              </a:ext>
            </a:extLst>
          </p:cNvPr>
          <p:cNvSpPr/>
          <p:nvPr/>
        </p:nvSpPr>
        <p:spPr>
          <a:xfrm>
            <a:off x="10082698" y="4336213"/>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4" name="Straight Arrow Connector 13">
            <a:extLst>
              <a:ext uri="{FF2B5EF4-FFF2-40B4-BE49-F238E27FC236}">
                <a16:creationId xmlns:a16="http://schemas.microsoft.com/office/drawing/2014/main" id="{D1ED320E-8DF0-DCED-A5A8-71A675910D6F}"/>
              </a:ext>
            </a:extLst>
          </p:cNvPr>
          <p:cNvCxnSpPr>
            <a:stCxn id="10" idx="4"/>
            <a:endCxn id="11" idx="0"/>
          </p:cNvCxnSpPr>
          <p:nvPr/>
        </p:nvCxnSpPr>
        <p:spPr>
          <a:xfrm flipH="1">
            <a:off x="11050731" y="4097427"/>
            <a:ext cx="214681" cy="20540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C2FAAD-5167-568D-EC8C-E45703A43BB4}"/>
              </a:ext>
            </a:extLst>
          </p:cNvPr>
          <p:cNvCxnSpPr>
            <a:cxnSpLocks/>
            <a:stCxn id="12" idx="7"/>
            <a:endCxn id="10" idx="2"/>
          </p:cNvCxnSpPr>
          <p:nvPr/>
        </p:nvCxnSpPr>
        <p:spPr>
          <a:xfrm>
            <a:off x="10718249" y="3670051"/>
            <a:ext cx="309419" cy="18506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C4303E-0DDC-ADBA-823E-DF87ABE06E1D}"/>
              </a:ext>
            </a:extLst>
          </p:cNvPr>
          <p:cNvCxnSpPr>
            <a:cxnSpLocks/>
            <a:stCxn id="13" idx="0"/>
            <a:endCxn id="12" idx="3"/>
          </p:cNvCxnSpPr>
          <p:nvPr/>
        </p:nvCxnSpPr>
        <p:spPr>
          <a:xfrm flipV="1">
            <a:off x="10320442" y="4012738"/>
            <a:ext cx="61587" cy="323475"/>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A54080-4B0E-A6A2-0BDC-C03B295C1839}"/>
              </a:ext>
            </a:extLst>
          </p:cNvPr>
          <p:cNvCxnSpPr>
            <a:cxnSpLocks/>
            <a:stCxn id="13" idx="6"/>
            <a:endCxn id="11" idx="2"/>
          </p:cNvCxnSpPr>
          <p:nvPr/>
        </p:nvCxnSpPr>
        <p:spPr>
          <a:xfrm flipV="1">
            <a:off x="10558186" y="4545149"/>
            <a:ext cx="254801" cy="3338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66688A-7BAB-2787-216E-60C3BC9B92D1}"/>
              </a:ext>
            </a:extLst>
          </p:cNvPr>
          <p:cNvCxnSpPr>
            <a:cxnSpLocks/>
            <a:stCxn id="12" idx="5"/>
            <a:endCxn id="11" idx="1"/>
          </p:cNvCxnSpPr>
          <p:nvPr/>
        </p:nvCxnSpPr>
        <p:spPr>
          <a:xfrm>
            <a:off x="10718249" y="4012738"/>
            <a:ext cx="164372" cy="361067"/>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43FC8D1-07E0-B5E7-48C8-C2879CA4F1C2}"/>
              </a:ext>
            </a:extLst>
          </p:cNvPr>
          <p:cNvSpPr/>
          <p:nvPr/>
        </p:nvSpPr>
        <p:spPr>
          <a:xfrm>
            <a:off x="11591544" y="4502468"/>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3" name="Straight Arrow Connector 32">
            <a:extLst>
              <a:ext uri="{FF2B5EF4-FFF2-40B4-BE49-F238E27FC236}">
                <a16:creationId xmlns:a16="http://schemas.microsoft.com/office/drawing/2014/main" id="{162DA034-418E-072A-F7CE-10781B94C897}"/>
              </a:ext>
            </a:extLst>
          </p:cNvPr>
          <p:cNvCxnSpPr>
            <a:cxnSpLocks/>
            <a:stCxn id="10" idx="6"/>
            <a:endCxn id="32" idx="1"/>
          </p:cNvCxnSpPr>
          <p:nvPr/>
        </p:nvCxnSpPr>
        <p:spPr>
          <a:xfrm>
            <a:off x="11503156" y="3855111"/>
            <a:ext cx="158022" cy="718330"/>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3F3E3E1-B08F-9D00-0073-905946405E68}"/>
              </a:ext>
            </a:extLst>
          </p:cNvPr>
          <p:cNvSpPr/>
          <p:nvPr/>
        </p:nvSpPr>
        <p:spPr>
          <a:xfrm>
            <a:off x="10082698" y="3585196"/>
            <a:ext cx="1420458" cy="123565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C9592742-4FE1-4E34-C120-F1F28C0ECA11}"/>
                  </a:ext>
                </a:extLst>
              </p:cNvPr>
              <p:cNvSpPr txBox="1"/>
              <p:nvPr/>
            </p:nvSpPr>
            <p:spPr>
              <a:xfrm>
                <a:off x="9921402" y="3228506"/>
                <a:ext cx="1941044" cy="369332"/>
              </a:xfrm>
              <a:prstGeom prst="rect">
                <a:avLst/>
              </a:prstGeom>
              <a:noFill/>
            </p:spPr>
            <p:txBody>
              <a:bodyPr wrap="none" rtlCol="0">
                <a:spAutoFit/>
              </a:bodyPr>
              <a:lstStyle/>
              <a:p>
                <a:r>
                  <a:rPr lang="en-US" i="1" dirty="0"/>
                  <a:t>Neighborhood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endParaRPr lang="en-US" i="1" dirty="0"/>
              </a:p>
            </p:txBody>
          </p:sp>
        </mc:Choice>
        <mc:Fallback>
          <p:sp>
            <p:nvSpPr>
              <p:cNvPr id="69" name="TextBox 68">
                <a:extLst>
                  <a:ext uri="{FF2B5EF4-FFF2-40B4-BE49-F238E27FC236}">
                    <a16:creationId xmlns:a16="http://schemas.microsoft.com/office/drawing/2014/main" id="{C9592742-4FE1-4E34-C120-F1F28C0ECA11}"/>
                  </a:ext>
                </a:extLst>
              </p:cNvPr>
              <p:cNvSpPr txBox="1">
                <a:spLocks noRot="1" noChangeAspect="1" noMove="1" noResize="1" noEditPoints="1" noAdjustHandles="1" noChangeArrowheads="1" noChangeShapeType="1" noTextEdit="1"/>
              </p:cNvSpPr>
              <p:nvPr/>
            </p:nvSpPr>
            <p:spPr>
              <a:xfrm>
                <a:off x="9921402" y="3228506"/>
                <a:ext cx="1941044" cy="369332"/>
              </a:xfrm>
              <a:prstGeom prst="rect">
                <a:avLst/>
              </a:prstGeom>
              <a:blipFill>
                <a:blip r:embed="rId6"/>
                <a:stretch>
                  <a:fillRect l="-2830" t="-11667" b="-25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04BE97DF-7912-E32D-5BAA-96D7924E5F5E}"/>
              </a:ext>
            </a:extLst>
          </p:cNvPr>
          <p:cNvCxnSpPr>
            <a:cxnSpLocks/>
            <a:stCxn id="11" idx="6"/>
            <a:endCxn id="32" idx="2"/>
          </p:cNvCxnSpPr>
          <p:nvPr/>
        </p:nvCxnSpPr>
        <p:spPr>
          <a:xfrm>
            <a:off x="11288475" y="4545149"/>
            <a:ext cx="303069" cy="199636"/>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04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Decentralized GNN based Exploration[5]</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8277461" cy="3723837"/>
          </a:xfrm>
        </p:spPr>
        <p:txBody>
          <a:bodyPr>
            <a:normAutofit/>
          </a:bodyPr>
          <a:lstStyle/>
          <a:p>
            <a:r>
              <a:rPr lang="en-US" dirty="0"/>
              <a:t>Achieves scalable communication schemes via Graph Attention Networks (GATs)</a:t>
            </a:r>
          </a:p>
          <a:p>
            <a:pPr lvl="1"/>
            <a:r>
              <a:rPr lang="en-US" dirty="0"/>
              <a:t>Uses GNNs to teach the model what information to base decisions off as a function of agent spacing and relevancy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13</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3074" name="Picture 2">
            <a:extLst>
              <a:ext uri="{FF2B5EF4-FFF2-40B4-BE49-F238E27FC236}">
                <a16:creationId xmlns:a16="http://schemas.microsoft.com/office/drawing/2014/main" id="{8F9340C4-14B1-1414-F754-CA1D72FA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661" y="1493785"/>
            <a:ext cx="3076339" cy="4387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EAD3A00-3F38-A7FB-7F7F-5D847603F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97358"/>
            <a:ext cx="3019661" cy="238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5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Vs. 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Both methods have advantages</a:t>
            </a:r>
          </a:p>
          <a:p>
            <a:pPr lvl="1"/>
            <a:r>
              <a:rPr lang="en-US" dirty="0"/>
              <a:t>Both are highly </a:t>
            </a:r>
            <a:r>
              <a:rPr lang="en-US" i="1" dirty="0"/>
              <a:t>performant </a:t>
            </a:r>
            <a:r>
              <a:rPr lang="en-US" dirty="0"/>
              <a:t>and can be </a:t>
            </a:r>
            <a:r>
              <a:rPr lang="en-US" i="1" dirty="0"/>
              <a:t>fault tolerant</a:t>
            </a:r>
          </a:p>
          <a:p>
            <a:pPr lvl="1"/>
            <a:r>
              <a:rPr lang="en-US" dirty="0"/>
              <a:t>Model-Based Control is readily </a:t>
            </a:r>
            <a:r>
              <a:rPr lang="en-US" i="1" dirty="0"/>
              <a:t>interpretable</a:t>
            </a:r>
            <a:endParaRPr lang="en-US" dirty="0"/>
          </a:p>
          <a:p>
            <a:pPr lvl="1"/>
            <a:r>
              <a:rPr lang="en-US" dirty="0"/>
              <a:t>MARL is highly </a:t>
            </a:r>
            <a:r>
              <a:rPr lang="en-US" i="1" dirty="0"/>
              <a:t>extensible </a:t>
            </a:r>
            <a:r>
              <a:rPr lang="en-US" dirty="0"/>
              <a:t>and </a:t>
            </a:r>
            <a:r>
              <a:rPr lang="en-US" i="1" dirty="0"/>
              <a:t>transferable</a:t>
            </a:r>
          </a:p>
          <a:p>
            <a:r>
              <a:rPr lang="en-US" dirty="0"/>
              <a:t>However, there are also inherent drawbacks</a:t>
            </a:r>
          </a:p>
          <a:p>
            <a:pPr lvl="1"/>
            <a:r>
              <a:rPr lang="en-US" dirty="0"/>
              <a:t>Use of DRL for MARL approaches makes </a:t>
            </a:r>
            <a:r>
              <a:rPr lang="en-US" i="1" dirty="0"/>
              <a:t>interpretability </a:t>
            </a:r>
            <a:r>
              <a:rPr lang="en-US" dirty="0"/>
              <a:t>difficult</a:t>
            </a:r>
          </a:p>
          <a:p>
            <a:pPr lvl="1"/>
            <a:r>
              <a:rPr lang="en-US" dirty="0"/>
              <a:t>Classical Control Design leads to solutions which often </a:t>
            </a:r>
            <a:r>
              <a:rPr lang="en-US" i="1" dirty="0"/>
              <a:t>transfer </a:t>
            </a:r>
            <a:r>
              <a:rPr lang="en-US" dirty="0"/>
              <a:t>and can </a:t>
            </a:r>
            <a:r>
              <a:rPr lang="en-US" i="1" dirty="0"/>
              <a:t>extend</a:t>
            </a:r>
            <a:r>
              <a:rPr lang="en-US" dirty="0"/>
              <a:t> poorly</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14</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98383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Dimensions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15</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a:t>
            </a:r>
            <a:r>
              <a:rPr lang="en-US" dirty="0">
                <a:hlinkClick r:id="rId3" action="ppaction://hlinksldjump"/>
              </a:rPr>
              <a:t>11</a:t>
            </a:r>
            <a:r>
              <a:rPr lang="en-US" dirty="0"/>
              <a:t>]</a:t>
            </a:r>
          </a:p>
        </p:txBody>
      </p:sp>
      <p:sp>
        <p:nvSpPr>
          <p:cNvPr id="10" name="Content Placeholder 9">
            <a:extLst>
              <a:ext uri="{FF2B5EF4-FFF2-40B4-BE49-F238E27FC236}">
                <a16:creationId xmlns:a16="http://schemas.microsoft.com/office/drawing/2014/main" id="{824D916A-10AA-D97E-8815-4993B1B46DBD}"/>
              </a:ext>
            </a:extLst>
          </p:cNvPr>
          <p:cNvSpPr>
            <a:spLocks noGrp="1"/>
          </p:cNvSpPr>
          <p:nvPr>
            <p:ph idx="1"/>
          </p:nvPr>
        </p:nvSpPr>
        <p:spPr>
          <a:xfrm>
            <a:off x="838199" y="1606169"/>
            <a:ext cx="11402877" cy="3723837"/>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Many metrics are difficult to quantify and there’s no definitive set!</a:t>
            </a:r>
          </a:p>
        </p:txBody>
      </p:sp>
      <p:graphicFrame>
        <p:nvGraphicFramePr>
          <p:cNvPr id="11" name="Table 5">
            <a:extLst>
              <a:ext uri="{FF2B5EF4-FFF2-40B4-BE49-F238E27FC236}">
                <a16:creationId xmlns:a16="http://schemas.microsoft.com/office/drawing/2014/main" id="{57CB2D9C-8F60-9765-412E-464FCA456D95}"/>
              </a:ext>
            </a:extLst>
          </p:cNvPr>
          <p:cNvGraphicFramePr>
            <a:graphicFrameLocks/>
          </p:cNvGraphicFramePr>
          <p:nvPr>
            <p:extLst>
              <p:ext uri="{D42A27DB-BD31-4B8C-83A1-F6EECF244321}">
                <p14:modId xmlns:p14="http://schemas.microsoft.com/office/powerpoint/2010/main" val="1919168285"/>
              </p:ext>
            </p:extLst>
          </p:nvPr>
        </p:nvGraphicFramePr>
        <p:xfrm>
          <a:off x="838200" y="1825624"/>
          <a:ext cx="10744200" cy="245986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Transparency</a:t>
                      </a:r>
                    </a:p>
                  </a:txBody>
                  <a:tcPr/>
                </a:tc>
                <a:tc>
                  <a:txBody>
                    <a:bodyPr/>
                    <a:lstStyle/>
                    <a:p>
                      <a:r>
                        <a:rPr lang="en-US" dirty="0"/>
                        <a:t>Choosing model representations which have well understood properties and intuitive representation of different features</a:t>
                      </a:r>
                    </a:p>
                  </a:txBody>
                  <a:tcPr/>
                </a:tc>
                <a:extLst>
                  <a:ext uri="{0D108BD9-81ED-4DB2-BD59-A6C34878D82A}">
                    <a16:rowId xmlns:a16="http://schemas.microsoft.com/office/drawing/2014/main" val="2240919053"/>
                  </a:ext>
                </a:extLst>
              </a:tr>
              <a:tr h="475488">
                <a:tc>
                  <a:txBody>
                    <a:bodyPr/>
                    <a:lstStyle/>
                    <a:p>
                      <a:r>
                        <a:rPr lang="en-US" dirty="0"/>
                        <a:t>Simulatability</a:t>
                      </a:r>
                    </a:p>
                  </a:txBody>
                  <a:tcPr/>
                </a:tc>
                <a:tc>
                  <a:txBody>
                    <a:bodyPr/>
                    <a:lstStyle/>
                    <a:p>
                      <a:r>
                        <a:rPr lang="en-US" dirty="0"/>
                        <a:t>The ability to break a model into subsystems with understandable inputs and outputs</a:t>
                      </a:r>
                    </a:p>
                  </a:txBody>
                  <a:tcPr/>
                </a:tc>
                <a:extLst>
                  <a:ext uri="{0D108BD9-81ED-4DB2-BD59-A6C34878D82A}">
                    <a16:rowId xmlns:a16="http://schemas.microsoft.com/office/drawing/2014/main" val="2396817136"/>
                  </a:ext>
                </a:extLst>
              </a:tr>
              <a:tr h="396240">
                <a:tc>
                  <a:txBody>
                    <a:bodyPr/>
                    <a:lstStyle/>
                    <a:p>
                      <a:r>
                        <a:rPr lang="en-US" dirty="0"/>
                        <a:t>Decomposability</a:t>
                      </a:r>
                    </a:p>
                  </a:txBody>
                  <a:tcPr/>
                </a:tc>
                <a:tc>
                  <a:txBody>
                    <a:bodyPr/>
                    <a:lstStyle/>
                    <a:p>
                      <a:r>
                        <a:rPr lang="en-US" dirty="0"/>
                        <a:t>Understanding the way model components process data</a:t>
                      </a:r>
                    </a:p>
                  </a:txBody>
                  <a:tcPr/>
                </a:tc>
                <a:extLst>
                  <a:ext uri="{0D108BD9-81ED-4DB2-BD59-A6C34878D82A}">
                    <a16:rowId xmlns:a16="http://schemas.microsoft.com/office/drawing/2014/main" val="3597577452"/>
                  </a:ext>
                </a:extLst>
              </a:tr>
              <a:tr h="402336">
                <a:tc>
                  <a:txBody>
                    <a:bodyPr/>
                    <a:lstStyle/>
                    <a:p>
                      <a:r>
                        <a:rPr lang="en-US" dirty="0"/>
                        <a:t>Consistency</a:t>
                      </a:r>
                    </a:p>
                  </a:txBody>
                  <a:tcPr/>
                </a:tc>
                <a:tc>
                  <a:txBody>
                    <a:bodyPr/>
                    <a:lstStyle/>
                    <a:p>
                      <a:r>
                        <a:rPr lang="en-US" dirty="0"/>
                        <a:t>Similar inputs should lead to similar outputs</a:t>
                      </a:r>
                    </a:p>
                  </a:txBody>
                  <a:tcPr/>
                </a:tc>
                <a:extLst>
                  <a:ext uri="{0D108BD9-81ED-4DB2-BD59-A6C34878D82A}">
                    <a16:rowId xmlns:a16="http://schemas.microsoft.com/office/drawing/2014/main" val="3641116705"/>
                  </a:ext>
                </a:extLst>
              </a:tr>
            </a:tbl>
          </a:graphicData>
        </a:graphic>
      </p:graphicFrame>
    </p:spTree>
    <p:extLst>
      <p:ext uri="{BB962C8B-B14F-4D97-AF65-F5344CB8AC3E}">
        <p14:creationId xmlns:p14="http://schemas.microsoft.com/office/powerpoint/2010/main" val="2094967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Interpretability – State of the Art</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Many methods have been used such as</a:t>
            </a:r>
          </a:p>
          <a:p>
            <a:pPr lvl="1"/>
            <a:r>
              <a:rPr lang="en-US" dirty="0"/>
              <a:t>Imitation Learning of Proxy Models[12]</a:t>
            </a:r>
          </a:p>
          <a:p>
            <a:pPr lvl="1"/>
            <a:r>
              <a:rPr lang="en-US" dirty="0"/>
              <a:t>Example Based Explanations[5,</a:t>
            </a:r>
            <a:r>
              <a:rPr lang="en-US" dirty="0">
                <a:hlinkClick r:id="rId3" action="ppaction://hlinksldjump"/>
              </a:rPr>
              <a:t>11</a:t>
            </a:r>
            <a:r>
              <a:rPr lang="en-US" dirty="0"/>
              <a:t>]</a:t>
            </a:r>
          </a:p>
          <a:p>
            <a:pPr lvl="1"/>
            <a:r>
              <a:rPr lang="en-US" dirty="0"/>
              <a:t>Specific Model and Objective Design[6,</a:t>
            </a:r>
            <a:r>
              <a:rPr lang="en-US" dirty="0">
                <a:hlinkClick r:id="rId3" action="ppaction://hlinksldjump"/>
              </a:rPr>
              <a:t>11</a:t>
            </a:r>
            <a:r>
              <a:rPr lang="en-US" dirty="0"/>
              <a:t>]</a:t>
            </a:r>
          </a:p>
          <a:p>
            <a:r>
              <a:rPr lang="en-US" dirty="0"/>
              <a:t>GNNs offer two main advantages for Decentralized MA Systems</a:t>
            </a:r>
          </a:p>
          <a:p>
            <a:pPr lvl="1"/>
            <a:r>
              <a:rPr lang="en-US" dirty="0"/>
              <a:t>Transparent Representations of Data[13]</a:t>
            </a:r>
          </a:p>
          <a:p>
            <a:pPr lvl="1"/>
            <a:r>
              <a:rPr lang="en-US" dirty="0"/>
              <a:t>Easy to Decentralize[14]</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16</a:t>
            </a:fld>
            <a:r>
              <a:rPr lang="en-US" dirty="0">
                <a:solidFill>
                  <a:schemeClr val="bg1"/>
                </a:solidFill>
              </a:rPr>
              <a:t>   |   </a:t>
            </a:r>
            <a:r>
              <a:rPr lang="en-US" b="1" dirty="0">
                <a:solidFill>
                  <a:schemeClr val="bg1"/>
                </a:solidFill>
              </a:rPr>
              <a:t>eng.umd.edu</a:t>
            </a:r>
            <a:endParaRPr lang="en-US" dirty="0">
              <a:solidFill>
                <a:schemeClr val="bg1"/>
              </a:solidFill>
            </a:endParaRPr>
          </a:p>
        </p:txBody>
      </p:sp>
      <p:grpSp>
        <p:nvGrpSpPr>
          <p:cNvPr id="15" name="Group 14">
            <a:extLst>
              <a:ext uri="{FF2B5EF4-FFF2-40B4-BE49-F238E27FC236}">
                <a16:creationId xmlns:a16="http://schemas.microsoft.com/office/drawing/2014/main" id="{4FEEB556-CBA7-F62F-679F-DF6B16441EB9}"/>
              </a:ext>
            </a:extLst>
          </p:cNvPr>
          <p:cNvGrpSpPr/>
          <p:nvPr/>
        </p:nvGrpSpPr>
        <p:grpSpPr>
          <a:xfrm>
            <a:off x="5107635" y="4777260"/>
            <a:ext cx="1454480" cy="1132992"/>
            <a:chOff x="6327648" y="3998644"/>
            <a:chExt cx="2517648" cy="2035451"/>
          </a:xfrm>
        </p:grpSpPr>
        <p:sp>
          <p:nvSpPr>
            <p:cNvPr id="5" name="Oval 4">
              <a:extLst>
                <a:ext uri="{FF2B5EF4-FFF2-40B4-BE49-F238E27FC236}">
                  <a16:creationId xmlns:a16="http://schemas.microsoft.com/office/drawing/2014/main" id="{4D1EC6DF-CF75-7E93-B16D-4A6766D22077}"/>
                </a:ext>
              </a:extLst>
            </p:cNvPr>
            <p:cNvSpPr/>
            <p:nvPr/>
          </p:nvSpPr>
          <p:spPr>
            <a:xfrm>
              <a:off x="8369808" y="3998644"/>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47C28897-D3EC-DE7D-92A4-5CF6965E990D}"/>
                </a:ext>
              </a:extLst>
            </p:cNvPr>
            <p:cNvSpPr/>
            <p:nvPr/>
          </p:nvSpPr>
          <p:spPr>
            <a:xfrm>
              <a:off x="8369808" y="5348991"/>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a:extLst>
                <a:ext uri="{FF2B5EF4-FFF2-40B4-BE49-F238E27FC236}">
                  <a16:creationId xmlns:a16="http://schemas.microsoft.com/office/drawing/2014/main" id="{84859731-FA36-6069-2897-5F99C89B0143}"/>
                </a:ext>
              </a:extLst>
            </p:cNvPr>
            <p:cNvSpPr/>
            <p:nvPr/>
          </p:nvSpPr>
          <p:spPr>
            <a:xfrm>
              <a:off x="7047057" y="4416470"/>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B69A933-9C14-F154-644B-8D460947FACC}"/>
                </a:ext>
              </a:extLst>
            </p:cNvPr>
            <p:cNvSpPr/>
            <p:nvPr/>
          </p:nvSpPr>
          <p:spPr>
            <a:xfrm>
              <a:off x="6327648" y="5549462"/>
              <a:ext cx="475488" cy="484633"/>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9" name="Straight Arrow Connector 8">
              <a:extLst>
                <a:ext uri="{FF2B5EF4-FFF2-40B4-BE49-F238E27FC236}">
                  <a16:creationId xmlns:a16="http://schemas.microsoft.com/office/drawing/2014/main" id="{C4B42773-772F-43C2-450B-466EF8E5FA98}"/>
                </a:ext>
              </a:extLst>
            </p:cNvPr>
            <p:cNvCxnSpPr>
              <a:stCxn id="5" idx="4"/>
              <a:endCxn id="6" idx="0"/>
            </p:cNvCxnSpPr>
            <p:nvPr/>
          </p:nvCxnSpPr>
          <p:spPr>
            <a:xfrm>
              <a:off x="8607552" y="4483277"/>
              <a:ext cx="0" cy="86571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2684BC-3828-6C6C-CBB5-47EA5B406A9F}"/>
                </a:ext>
              </a:extLst>
            </p:cNvPr>
            <p:cNvCxnSpPr>
              <a:cxnSpLocks/>
              <a:stCxn id="7" idx="7"/>
              <a:endCxn id="5" idx="2"/>
            </p:cNvCxnSpPr>
            <p:nvPr/>
          </p:nvCxnSpPr>
          <p:spPr>
            <a:xfrm flipV="1">
              <a:off x="7452911" y="4240961"/>
              <a:ext cx="916897" cy="24648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6CDCF4-A132-0745-E40D-8EFEFC372A04}"/>
                </a:ext>
              </a:extLst>
            </p:cNvPr>
            <p:cNvCxnSpPr>
              <a:cxnSpLocks/>
              <a:stCxn id="8" idx="0"/>
              <a:endCxn id="7" idx="3"/>
            </p:cNvCxnSpPr>
            <p:nvPr/>
          </p:nvCxnSpPr>
          <p:spPr>
            <a:xfrm flipV="1">
              <a:off x="6565392" y="4830130"/>
              <a:ext cx="551299" cy="719332"/>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2D9E8E-7BF9-2EAE-8B15-F0C64D29CACF}"/>
                </a:ext>
              </a:extLst>
            </p:cNvPr>
            <p:cNvCxnSpPr>
              <a:cxnSpLocks/>
              <a:stCxn id="8" idx="6"/>
              <a:endCxn id="6" idx="2"/>
            </p:cNvCxnSpPr>
            <p:nvPr/>
          </p:nvCxnSpPr>
          <p:spPr>
            <a:xfrm flipV="1">
              <a:off x="6803136" y="5591308"/>
              <a:ext cx="1566672" cy="20047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FFDC7A-F3DF-AD20-BA52-612556FB1614}"/>
                </a:ext>
              </a:extLst>
            </p:cNvPr>
            <p:cNvCxnSpPr>
              <a:cxnSpLocks/>
              <a:stCxn id="8" idx="7"/>
              <a:endCxn id="5" idx="3"/>
            </p:cNvCxnSpPr>
            <p:nvPr/>
          </p:nvCxnSpPr>
          <p:spPr>
            <a:xfrm flipV="1">
              <a:off x="6733502" y="4412304"/>
              <a:ext cx="1705940" cy="1208131"/>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F27071-FF45-3CCE-CBCB-9AAC5DBB1ED1}"/>
                </a:ext>
              </a:extLst>
            </p:cNvPr>
            <p:cNvCxnSpPr>
              <a:cxnSpLocks/>
              <a:stCxn id="7" idx="5"/>
              <a:endCxn id="6" idx="1"/>
            </p:cNvCxnSpPr>
            <p:nvPr/>
          </p:nvCxnSpPr>
          <p:spPr>
            <a:xfrm>
              <a:off x="7452911" y="4830130"/>
              <a:ext cx="986531" cy="589834"/>
            </a:xfrm>
            <a:prstGeom prst="straightConnector1">
              <a:avLst/>
            </a:prstGeom>
            <a:ln w="28575">
              <a:solidFill>
                <a:srgbClr val="C00000"/>
              </a:solidFill>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16" name="Arrow: Right 15">
            <a:extLst>
              <a:ext uri="{FF2B5EF4-FFF2-40B4-BE49-F238E27FC236}">
                <a16:creationId xmlns:a16="http://schemas.microsoft.com/office/drawing/2014/main" id="{8E40BFEE-7079-8C77-8270-D0009420DEB2}"/>
              </a:ext>
            </a:extLst>
          </p:cNvPr>
          <p:cNvSpPr/>
          <p:nvPr/>
        </p:nvSpPr>
        <p:spPr>
          <a:xfrm>
            <a:off x="6790318" y="5147051"/>
            <a:ext cx="518532" cy="281821"/>
          </a:xfrm>
          <a:prstGeom prst="rightArrow">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576E384-68A1-B25C-7B9B-4B09DBA66161}"/>
              </a:ext>
            </a:extLst>
          </p:cNvPr>
          <p:cNvPicPr>
            <a:picLocks noChangeAspect="1"/>
          </p:cNvPicPr>
          <p:nvPr/>
        </p:nvPicPr>
        <p:blipFill>
          <a:blip r:embed="rId4"/>
          <a:stretch>
            <a:fillRect/>
          </a:stretch>
        </p:blipFill>
        <p:spPr>
          <a:xfrm>
            <a:off x="7925395" y="4834606"/>
            <a:ext cx="798094" cy="559638"/>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2569623-48B1-98C4-0C01-FCD3C9998687}"/>
                  </a:ext>
                </a:extLst>
              </p:cNvPr>
              <p:cNvSpPr txBox="1"/>
              <p:nvPr/>
            </p:nvSpPr>
            <p:spPr>
              <a:xfrm>
                <a:off x="8941645" y="4622958"/>
                <a:ext cx="2241318" cy="8653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r>
                                <a:rPr lang="en-US" i="1">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r>
                                <a:rPr lang="en-US" i="1">
                                  <a:latin typeface="Cambria Math" panose="02040503050406030204" pitchFamily="18" charset="0"/>
                                </a:rPr>
                                <m:t>,4</m:t>
                              </m:r>
                            </m:sub>
                          </m:sSub>
                        </m:e>
                      </m:d>
                      <m:r>
                        <a:rPr lang="en-US" b="0" i="1" smtClean="0">
                          <a:latin typeface="Cambria Math" panose="02040503050406030204" pitchFamily="18" charset="0"/>
                        </a:rPr>
                        <m:t>,</m:t>
                      </m:r>
                    </m:oMath>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𝑁</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oMath>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𝑁</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𝑒</m:t>
                          </m:r>
                        </m:e>
                      </m:acc>
                      <m:r>
                        <a:rPr lang="en-US" b="0" i="1" smtClean="0">
                          <a:latin typeface="Cambria Math" panose="02040503050406030204" pitchFamily="18" charset="0"/>
                        </a:rPr>
                        <m:t>)</m:t>
                      </m:r>
                    </m:oMath>
                  </m:oMathPara>
                </a14:m>
                <a:endParaRPr lang="en-US" b="0" dirty="0"/>
              </a:p>
            </p:txBody>
          </p:sp>
        </mc:Choice>
        <mc:Fallback>
          <p:sp>
            <p:nvSpPr>
              <p:cNvPr id="18" name="TextBox 17">
                <a:extLst>
                  <a:ext uri="{FF2B5EF4-FFF2-40B4-BE49-F238E27FC236}">
                    <a16:creationId xmlns:a16="http://schemas.microsoft.com/office/drawing/2014/main" id="{12569623-48B1-98C4-0C01-FCD3C9998687}"/>
                  </a:ext>
                </a:extLst>
              </p:cNvPr>
              <p:cNvSpPr txBox="1">
                <a:spLocks noRot="1" noChangeAspect="1" noMove="1" noResize="1" noEditPoints="1" noAdjustHandles="1" noChangeArrowheads="1" noChangeShapeType="1" noTextEdit="1"/>
              </p:cNvSpPr>
              <p:nvPr/>
            </p:nvSpPr>
            <p:spPr>
              <a:xfrm>
                <a:off x="8941645" y="4622958"/>
                <a:ext cx="2241318" cy="865301"/>
              </a:xfrm>
              <a:prstGeom prst="rect">
                <a:avLst/>
              </a:prstGeom>
              <a:blipFill>
                <a:blip r:embed="rId5"/>
                <a:stretch>
                  <a:fillRect l="-2997" t="-11972" b="-11268"/>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01A26684-F8A5-CC56-93FD-28E4E7ECB119}"/>
              </a:ext>
            </a:extLst>
          </p:cNvPr>
          <p:cNvSpPr/>
          <p:nvPr/>
        </p:nvSpPr>
        <p:spPr>
          <a:xfrm>
            <a:off x="8187094" y="4450523"/>
            <a:ext cx="274696" cy="269761"/>
          </a:xfrm>
          <a:prstGeom prst="ellipse">
            <a:avLst/>
          </a:prstGeom>
          <a:solidFill>
            <a:schemeClr val="tx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78476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Highly Interpretable Graph NNs for Safe Real World Multi-Agent Systems </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i="1" dirty="0"/>
              <a:t>Problem:</a:t>
            </a:r>
            <a:r>
              <a:rPr lang="en-US" dirty="0"/>
              <a:t> MARL approaches lack the interpretability needed for safe implementation in real world human environment</a:t>
            </a:r>
          </a:p>
          <a:p>
            <a:r>
              <a:rPr lang="en-US" i="1" dirty="0"/>
              <a:t>Motivation: </a:t>
            </a:r>
            <a:r>
              <a:rPr lang="en-US" dirty="0"/>
              <a:t>Interpretability and safety are intrinsically connected; a safe system is an interpretable one and designers can’t guarantee the safety of uninterpretable systems</a:t>
            </a:r>
          </a:p>
          <a:p>
            <a:r>
              <a:rPr lang="en-US" i="1" dirty="0"/>
              <a:t>Goal: </a:t>
            </a:r>
            <a:r>
              <a:rPr lang="en-US" dirty="0"/>
              <a:t>Demonstrate an ability to consistently interpret the behaviors of systems governed by GNNs</a:t>
            </a:r>
            <a:endParaRPr lang="en-US" i="1" dirty="0"/>
          </a:p>
          <a:p>
            <a:endParaRPr lang="en-US" i="1"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17</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29570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fontScale="90000"/>
          </a:bodyPr>
          <a:lstStyle/>
          <a:p>
            <a:r>
              <a:rPr lang="en-US" dirty="0"/>
              <a:t>Highly Interpretable Graph NNs for Safe Real World Multi-Agent Systems - Approach</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Equipment</a:t>
            </a:r>
          </a:p>
          <a:p>
            <a:pPr lvl="1"/>
            <a:r>
              <a:rPr lang="en-US" dirty="0"/>
              <a:t>Fleet of Unmanned Vehicles with communications and processing hardware</a:t>
            </a:r>
          </a:p>
          <a:p>
            <a:pPr lvl="1"/>
            <a:r>
              <a:rPr lang="en-US" dirty="0"/>
              <a:t>Unmanned drones with similar hardware for heterogeneity tests</a:t>
            </a:r>
          </a:p>
          <a:p>
            <a:r>
              <a:rPr lang="en-US" dirty="0"/>
              <a:t>Proposed GNN Application</a:t>
            </a:r>
          </a:p>
          <a:p>
            <a:pPr lvl="1"/>
            <a:r>
              <a:rPr lang="en-US" dirty="0"/>
              <a:t>Coordinating Inter-Agent Communication for Pathfinding in Partially Observable Environments</a:t>
            </a:r>
          </a:p>
          <a:p>
            <a:r>
              <a:rPr lang="en-US" dirty="0"/>
              <a:t>Agents are equipped with necessary low-level controllers to facilitate motion</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18</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245118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fontScale="90000"/>
          </a:bodyPr>
          <a:lstStyle/>
          <a:p>
            <a:r>
              <a:rPr lang="en-US" dirty="0"/>
              <a:t>Highly Interpretable Graph NNs for Safe Real World Multi-Agent Systems - Timeline</a:t>
            </a:r>
          </a:p>
        </p:txBody>
      </p:sp>
      <p:graphicFrame>
        <p:nvGraphicFramePr>
          <p:cNvPr id="7" name="Content Placeholder 6">
            <a:extLst>
              <a:ext uri="{FF2B5EF4-FFF2-40B4-BE49-F238E27FC236}">
                <a16:creationId xmlns:a16="http://schemas.microsoft.com/office/drawing/2014/main" id="{696C0498-DA2F-6272-FBED-D9AE13A4ED9B}"/>
              </a:ext>
            </a:extLst>
          </p:cNvPr>
          <p:cNvGraphicFramePr>
            <a:graphicFrameLocks noGrp="1"/>
          </p:cNvGraphicFramePr>
          <p:nvPr>
            <p:ph idx="1"/>
            <p:extLst>
              <p:ext uri="{D42A27DB-BD31-4B8C-83A1-F6EECF244321}">
                <p14:modId xmlns:p14="http://schemas.microsoft.com/office/powerpoint/2010/main" val="260945808"/>
              </p:ext>
            </p:extLst>
          </p:nvPr>
        </p:nvGraphicFramePr>
        <p:xfrm>
          <a:off x="838200" y="1825625"/>
          <a:ext cx="10515600" cy="3724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19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3825190706"/>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Why Study Multi-Agent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Multi-Agent (MA) Systems are collections of agents that solve complex problems via coordinated action</a:t>
            </a:r>
          </a:p>
          <a:p>
            <a:pPr lvl="1"/>
            <a:r>
              <a:rPr lang="en-US" dirty="0"/>
              <a:t>Studying these systems also gives insights on emergent group behaviors</a:t>
            </a:r>
          </a:p>
          <a:p>
            <a:r>
              <a:rPr lang="en-US" dirty="0"/>
              <a:t>MA Systems are all around us!</a:t>
            </a:r>
          </a:p>
          <a:p>
            <a:pPr lvl="1"/>
            <a:r>
              <a:rPr lang="en-US" dirty="0"/>
              <a:t>Self Driving Cars</a:t>
            </a:r>
          </a:p>
          <a:p>
            <a:pPr lvl="1"/>
            <a:r>
              <a:rPr lang="en-US" dirty="0"/>
              <a:t>Logistics Networks</a:t>
            </a:r>
          </a:p>
          <a:p>
            <a:pPr lvl="1"/>
            <a:r>
              <a:rPr lang="en-US" dirty="0"/>
              <a:t>Site/Project Monitoring[1]</a:t>
            </a:r>
          </a:p>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C0C93ADB-583F-7ADE-D6A3-8C90D307BDD1}"/>
              </a:ext>
            </a:extLst>
          </p:cNvPr>
          <p:cNvSpPr txBox="1"/>
          <p:nvPr/>
        </p:nvSpPr>
        <p:spPr>
          <a:xfrm>
            <a:off x="7013005" y="5815381"/>
            <a:ext cx="3227165" cy="261610"/>
          </a:xfrm>
          <a:prstGeom prst="rect">
            <a:avLst/>
          </a:prstGeom>
          <a:noFill/>
        </p:spPr>
        <p:txBody>
          <a:bodyPr wrap="none" rtlCol="0">
            <a:spAutoFit/>
          </a:bodyPr>
          <a:lstStyle/>
          <a:p>
            <a:r>
              <a:rPr lang="en-US" sz="1100" dirty="0"/>
              <a:t>Video: openai.com/research/emergent-tool-use</a:t>
            </a:r>
          </a:p>
        </p:txBody>
      </p:sp>
      <p:pic>
        <p:nvPicPr>
          <p:cNvPr id="7" name="Picture 6" descr="A picture containing indoor, keyboard, yellow, plastic&#10;&#10;Description automatically generated">
            <a:extLst>
              <a:ext uri="{FF2B5EF4-FFF2-40B4-BE49-F238E27FC236}">
                <a16:creationId xmlns:a16="http://schemas.microsoft.com/office/drawing/2014/main" id="{C3B08C38-BD1B-E12F-317E-82F506242D6F}"/>
              </a:ext>
            </a:extLst>
          </p:cNvPr>
          <p:cNvPicPr>
            <a:picLocks noChangeAspect="1"/>
          </p:cNvPicPr>
          <p:nvPr/>
        </p:nvPicPr>
        <p:blipFill>
          <a:blip r:embed="rId3"/>
          <a:stretch>
            <a:fillRect/>
          </a:stretch>
        </p:blipFill>
        <p:spPr>
          <a:xfrm>
            <a:off x="7013005" y="3158712"/>
            <a:ext cx="4424609" cy="2620198"/>
          </a:xfrm>
          <a:prstGeom prst="rect">
            <a:avLst/>
          </a:prstGeom>
        </p:spPr>
      </p:pic>
    </p:spTree>
    <p:extLst>
      <p:ext uri="{BB962C8B-B14F-4D97-AF65-F5344CB8AC3E}">
        <p14:creationId xmlns:p14="http://schemas.microsoft.com/office/powerpoint/2010/main" val="405904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20</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144001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341376" y="1825625"/>
            <a:ext cx="11850624" cy="3723837"/>
          </a:xfrm>
        </p:spPr>
        <p:txBody>
          <a:bodyPr>
            <a:noAutofit/>
          </a:bodyPr>
          <a:lstStyle/>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	L. Xiang, Y. Tan, G. Shen, and X. </a:t>
            </a:r>
            <a:r>
              <a:rPr lang="en-US" sz="900" dirty="0" err="1">
                <a:effectLst/>
                <a:latin typeface="Calibri" panose="020F0502020204030204" pitchFamily="34" charset="0"/>
                <a:ea typeface="Calibri" panose="020F0502020204030204" pitchFamily="34" charset="0"/>
                <a:cs typeface="Calibri" panose="020F0502020204030204" pitchFamily="34" charset="0"/>
              </a:rPr>
              <a:t>Jin</a:t>
            </a:r>
            <a:r>
              <a:rPr lang="en-US" sz="900" dirty="0">
                <a:effectLst/>
                <a:latin typeface="Calibri" panose="020F0502020204030204" pitchFamily="34" charset="0"/>
                <a:ea typeface="Calibri" panose="020F0502020204030204" pitchFamily="34" charset="0"/>
                <a:cs typeface="Calibri" panose="020F0502020204030204" pitchFamily="34" charset="0"/>
              </a:rPr>
              <a:t>, “Applications of multi-agent systems from the perspective of construction management: A literature review,” </a:t>
            </a:r>
            <a:r>
              <a:rPr lang="en-US" sz="900" i="1" dirty="0">
                <a:effectLst/>
                <a:latin typeface="Calibri" panose="020F0502020204030204" pitchFamily="34" charset="0"/>
                <a:ea typeface="Calibri" panose="020F0502020204030204" pitchFamily="34" charset="0"/>
                <a:cs typeface="Calibri" panose="020F0502020204030204" pitchFamily="34" charset="0"/>
              </a:rPr>
              <a:t>Eng. Constr. Archit. </a:t>
            </a:r>
            <a:r>
              <a:rPr lang="en-US" sz="900" i="1" dirty="0" err="1">
                <a:effectLst/>
                <a:latin typeface="Calibri" panose="020F0502020204030204" pitchFamily="34" charset="0"/>
                <a:ea typeface="Calibri" panose="020F0502020204030204" pitchFamily="34" charset="0"/>
                <a:cs typeface="Calibri" panose="020F0502020204030204" pitchFamily="34" charset="0"/>
              </a:rPr>
              <a:t>Manag</a:t>
            </a:r>
            <a:r>
              <a:rPr lang="en-US" sz="900" i="1"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vol. 29, no. 9, pp. 3288–3310, Nov.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10.1108/ECAM-01-2021-0038.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[2]	L. Wang, A. D. Ames, and M. </a:t>
            </a:r>
            <a:r>
              <a:rPr lang="en-US" sz="900" dirty="0" err="1">
                <a:effectLst/>
                <a:latin typeface="Calibri" panose="020F0502020204030204" pitchFamily="34" charset="0"/>
                <a:ea typeface="Calibri" panose="020F0502020204030204" pitchFamily="34" charset="0"/>
                <a:cs typeface="Calibri" panose="020F0502020204030204" pitchFamily="34" charset="0"/>
              </a:rPr>
              <a:t>Egerstedt</a:t>
            </a:r>
            <a:r>
              <a:rPr lang="en-US" sz="900" dirty="0">
                <a:effectLst/>
                <a:latin typeface="Calibri" panose="020F0502020204030204" pitchFamily="34" charset="0"/>
                <a:ea typeface="Calibri" panose="020F0502020204030204" pitchFamily="34" charset="0"/>
                <a:cs typeface="Calibri" panose="020F0502020204030204" pitchFamily="34" charset="0"/>
              </a:rPr>
              <a:t>, “Safety Barrier Certificates for Collisions-Free Multirobot Systems,”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900" dirty="0">
                <a:effectLst/>
                <a:latin typeface="Calibri" panose="020F0502020204030204" pitchFamily="34" charset="0"/>
                <a:ea typeface="Calibri" panose="020F0502020204030204" pitchFamily="34" charset="0"/>
                <a:cs typeface="Calibri" panose="020F0502020204030204" pitchFamily="34" charset="0"/>
              </a:rPr>
              <a:t>, vol. 33, no. 3, pp. 661–674, Jun. 2017,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10.1109/TRO.2017.2659727.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[3]	L. E. Beaver and A. A. </a:t>
            </a:r>
            <a:r>
              <a:rPr lang="en-US" sz="9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900" dirty="0">
                <a:effectLst/>
                <a:latin typeface="Calibri" panose="020F0502020204030204" pitchFamily="34" charset="0"/>
                <a:ea typeface="Calibri" panose="020F0502020204030204" pitchFamily="34" charset="0"/>
                <a:cs typeface="Calibri" panose="020F0502020204030204" pitchFamily="34" charset="0"/>
              </a:rPr>
              <a:t>, “Constraint-Driven Optimal Control of Multi-Agent Systems: A Highway Platooning Case Study,” </a:t>
            </a:r>
            <a:r>
              <a:rPr lang="en-US" sz="900" i="1" dirty="0">
                <a:effectLst/>
                <a:latin typeface="Calibri" panose="020F0502020204030204" pitchFamily="34" charset="0"/>
                <a:ea typeface="Calibri" panose="020F0502020204030204" pitchFamily="34" charset="0"/>
                <a:cs typeface="Calibri" panose="020F0502020204030204" pitchFamily="34" charset="0"/>
              </a:rPr>
              <a:t>IEEE Control Syst. Lett.</a:t>
            </a:r>
            <a:r>
              <a:rPr lang="en-US" sz="900" dirty="0">
                <a:effectLst/>
                <a:latin typeface="Calibri" panose="020F0502020204030204" pitchFamily="34" charset="0"/>
                <a:ea typeface="Calibri" panose="020F0502020204030204" pitchFamily="34" charset="0"/>
                <a:cs typeface="Calibri" panose="020F0502020204030204" pitchFamily="34" charset="0"/>
              </a:rPr>
              <a:t>, vol. 6, pp. 1754–1759,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10.1109/LCSYS.2021.3133801.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[4]	L. E. Beaver and A. A. </a:t>
            </a:r>
            <a:r>
              <a:rPr lang="en-US" sz="900" dirty="0" err="1">
                <a:effectLst/>
                <a:latin typeface="Calibri" panose="020F0502020204030204" pitchFamily="34" charset="0"/>
                <a:ea typeface="Calibri" panose="020F0502020204030204" pitchFamily="34" charset="0"/>
                <a:cs typeface="Calibri" panose="020F0502020204030204" pitchFamily="34" charset="0"/>
              </a:rPr>
              <a:t>Malikopoulos</a:t>
            </a:r>
            <a:r>
              <a:rPr lang="en-US" sz="900" dirty="0">
                <a:effectLst/>
                <a:latin typeface="Calibri" panose="020F0502020204030204" pitchFamily="34" charset="0"/>
                <a:ea typeface="Calibri" panose="020F0502020204030204" pitchFamily="34" charset="0"/>
                <a:cs typeface="Calibri" panose="020F0502020204030204" pitchFamily="34" charset="0"/>
              </a:rPr>
              <a:t>, “Constraint-Driven Optimal Control for Emergent Swarming and Predator Avoidance.”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Mar. 21, 2022. Accessed: Mar. 02, 2023. [Online]. Available: http://arxiv.org/abs/2203.11057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[5]	Z. Ye, X. Jiang, G. Song, and B. Yang, “Soft Hierarchical Graph Recurrent Networks for Many-Agent Partially Observable Environments.”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Sep. 05, 2021. Accessed: Mar. 03, 2023. [Online]. Available: http://arxiv.org/abs/2109.02032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[6]	G. </a:t>
            </a:r>
            <a:r>
              <a:rPr lang="en-US" sz="900" dirty="0" err="1">
                <a:effectLst/>
                <a:latin typeface="Calibri" panose="020F0502020204030204" pitchFamily="34" charset="0"/>
                <a:ea typeface="Calibri" panose="020F0502020204030204" pitchFamily="34" charset="0"/>
                <a:cs typeface="Calibri" panose="020F0502020204030204" pitchFamily="34" charset="0"/>
              </a:rPr>
              <a:t>Sartoretti</a:t>
            </a:r>
            <a:r>
              <a:rPr lang="en-US" sz="900" dirty="0">
                <a:effectLst/>
                <a:latin typeface="Calibri" panose="020F0502020204030204" pitchFamily="34" charset="0"/>
                <a:ea typeface="Calibri" panose="020F0502020204030204" pitchFamily="34" charset="0"/>
                <a:cs typeface="Calibri" panose="020F0502020204030204" pitchFamily="34" charset="0"/>
              </a:rPr>
              <a:t>, W. </a:t>
            </a:r>
            <a:r>
              <a:rPr lang="en-US" sz="900" dirty="0" err="1">
                <a:effectLst/>
                <a:latin typeface="Calibri" panose="020F0502020204030204" pitchFamily="34" charset="0"/>
                <a:ea typeface="Calibri" panose="020F0502020204030204" pitchFamily="34" charset="0"/>
                <a:cs typeface="Calibri" panose="020F0502020204030204" pitchFamily="34" charset="0"/>
              </a:rPr>
              <a:t>Paivine</a:t>
            </a:r>
            <a:r>
              <a:rPr lang="en-US" sz="900" dirty="0">
                <a:effectLst/>
                <a:latin typeface="Calibri" panose="020F0502020204030204" pitchFamily="34" charset="0"/>
                <a:ea typeface="Calibri" panose="020F0502020204030204" pitchFamily="34" charset="0"/>
                <a:cs typeface="Calibri" panose="020F0502020204030204" pitchFamily="34" charset="0"/>
              </a:rPr>
              <a:t>, Y. Shi, Y. Wu, and H. </a:t>
            </a:r>
            <a:r>
              <a:rPr lang="en-US" sz="900" dirty="0" err="1">
                <a:effectLst/>
                <a:latin typeface="Calibri" panose="020F0502020204030204" pitchFamily="34" charset="0"/>
                <a:ea typeface="Calibri" panose="020F0502020204030204" pitchFamily="34" charset="0"/>
                <a:cs typeface="Calibri" panose="020F0502020204030204" pitchFamily="34" charset="0"/>
              </a:rPr>
              <a:t>Choset</a:t>
            </a:r>
            <a:r>
              <a:rPr lang="en-US" sz="900" dirty="0">
                <a:effectLst/>
                <a:latin typeface="Calibri" panose="020F0502020204030204" pitchFamily="34" charset="0"/>
                <a:ea typeface="Calibri" panose="020F0502020204030204" pitchFamily="34" charset="0"/>
                <a:cs typeface="Calibri" panose="020F0502020204030204" pitchFamily="34" charset="0"/>
              </a:rPr>
              <a:t>, “Distributed Learning of Decentralized Control Policies for Articulated Mobile Robots,”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Robot.</a:t>
            </a:r>
            <a:r>
              <a:rPr lang="en-US" sz="900" dirty="0">
                <a:effectLst/>
                <a:latin typeface="Calibri" panose="020F0502020204030204" pitchFamily="34" charset="0"/>
                <a:ea typeface="Calibri" panose="020F0502020204030204" pitchFamily="34" charset="0"/>
                <a:cs typeface="Calibri" panose="020F0502020204030204" pitchFamily="34" charset="0"/>
              </a:rPr>
              <a:t>, vol. 35, no. 5, pp. 1109–1122, Oct. 2019,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10.1109/TRO.2019.2922493.</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[7]	C. </a:t>
            </a:r>
            <a:r>
              <a:rPr lang="en-US" sz="900" dirty="0" err="1">
                <a:effectLst/>
                <a:latin typeface="Calibri" panose="020F0502020204030204" pitchFamily="34" charset="0"/>
                <a:ea typeface="Calibri" panose="020F0502020204030204" pitchFamily="34" charset="0"/>
                <a:cs typeface="Calibri" panose="020F0502020204030204" pitchFamily="34" charset="0"/>
              </a:rPr>
              <a:t>Glanois</a:t>
            </a:r>
            <a:r>
              <a:rPr lang="en-US" sz="900" dirty="0">
                <a:effectLst/>
                <a:latin typeface="Calibri" panose="020F0502020204030204" pitchFamily="34" charset="0"/>
                <a:ea typeface="Calibri" panose="020F0502020204030204" pitchFamily="34" charset="0"/>
                <a:cs typeface="Calibri" panose="020F0502020204030204" pitchFamily="34" charset="0"/>
              </a:rPr>
              <a:t> </a:t>
            </a:r>
            <a:r>
              <a:rPr lang="en-US" sz="900" i="1" dirty="0">
                <a:effectLst/>
                <a:latin typeface="Calibri" panose="020F0502020204030204" pitchFamily="34" charset="0"/>
                <a:ea typeface="Calibri" panose="020F0502020204030204" pitchFamily="34" charset="0"/>
                <a:cs typeface="Calibri" panose="020F0502020204030204" pitchFamily="34" charset="0"/>
              </a:rPr>
              <a:t>et al.</a:t>
            </a:r>
            <a:r>
              <a:rPr lang="en-US" sz="900" dirty="0">
                <a:effectLst/>
                <a:latin typeface="Calibri" panose="020F0502020204030204" pitchFamily="34" charset="0"/>
                <a:ea typeface="Calibri" panose="020F0502020204030204" pitchFamily="34" charset="0"/>
                <a:cs typeface="Calibri" panose="020F0502020204030204" pitchFamily="34" charset="0"/>
              </a:rPr>
              <a:t>, “A Survey on Interpretable Reinforcement Learning.”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Feb. 24, 2022. Accessed: Mar. 02, 2023. [Online]. Available: http://arxiv.org/abs/2112.13112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[8]	F.-L. Fan, J. Xiong, M. Li, and G. Wang, “On Interpretability of Artificial Neural Networks: A Survey,”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900" i="1" dirty="0" err="1">
                <a:effectLst/>
                <a:latin typeface="Calibri" panose="020F0502020204030204" pitchFamily="34" charset="0"/>
                <a:ea typeface="Calibri" panose="020F0502020204030204" pitchFamily="34" charset="0"/>
                <a:cs typeface="Calibri" panose="020F0502020204030204" pitchFamily="34" charset="0"/>
              </a:rPr>
              <a:t>Radiat</a:t>
            </a:r>
            <a:r>
              <a:rPr lang="en-US" sz="900" i="1" dirty="0">
                <a:effectLst/>
                <a:latin typeface="Calibri" panose="020F0502020204030204" pitchFamily="34" charset="0"/>
                <a:ea typeface="Calibri" panose="020F0502020204030204" pitchFamily="34" charset="0"/>
                <a:cs typeface="Calibri" panose="020F0502020204030204" pitchFamily="34" charset="0"/>
              </a:rPr>
              <a:t>. Plasma Med. Sci.</a:t>
            </a:r>
            <a:r>
              <a:rPr lang="en-US" sz="900" dirty="0">
                <a:effectLst/>
                <a:latin typeface="Calibri" panose="020F0502020204030204" pitchFamily="34" charset="0"/>
                <a:ea typeface="Calibri" panose="020F0502020204030204" pitchFamily="34" charset="0"/>
                <a:cs typeface="Calibri" panose="020F0502020204030204" pitchFamily="34" charset="0"/>
              </a:rPr>
              <a:t>, vol. 5, no. 6, pp. 741–760, Nov. 2021,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10.1109/TRPMS.2021.3066428.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[9]	M. Dorigo, G. </a:t>
            </a:r>
            <a:r>
              <a:rPr lang="en-US" sz="900" dirty="0" err="1">
                <a:effectLst/>
                <a:latin typeface="Calibri" panose="020F0502020204030204" pitchFamily="34" charset="0"/>
                <a:ea typeface="Calibri" panose="020F0502020204030204" pitchFamily="34" charset="0"/>
                <a:cs typeface="Calibri" panose="020F0502020204030204" pitchFamily="34" charset="0"/>
              </a:rPr>
              <a:t>Theraulaz</a:t>
            </a:r>
            <a:r>
              <a:rPr lang="en-US" sz="900" dirty="0">
                <a:effectLst/>
                <a:latin typeface="Calibri" panose="020F0502020204030204" pitchFamily="34" charset="0"/>
                <a:ea typeface="Calibri" panose="020F0502020204030204" pitchFamily="34" charset="0"/>
                <a:cs typeface="Calibri" panose="020F0502020204030204" pitchFamily="34" charset="0"/>
              </a:rPr>
              <a:t>, and V. </a:t>
            </a:r>
            <a:r>
              <a:rPr lang="en-US" sz="900" dirty="0" err="1">
                <a:effectLst/>
                <a:latin typeface="Calibri" panose="020F0502020204030204" pitchFamily="34" charset="0"/>
                <a:ea typeface="Calibri" panose="020F0502020204030204" pitchFamily="34" charset="0"/>
                <a:cs typeface="Calibri" panose="020F0502020204030204" pitchFamily="34" charset="0"/>
              </a:rPr>
              <a:t>Trianni</a:t>
            </a:r>
            <a:r>
              <a:rPr lang="en-US" sz="900" dirty="0">
                <a:effectLst/>
                <a:latin typeface="Calibri" panose="020F0502020204030204" pitchFamily="34" charset="0"/>
                <a:ea typeface="Calibri" panose="020F0502020204030204" pitchFamily="34" charset="0"/>
                <a:cs typeface="Calibri" panose="020F0502020204030204" pitchFamily="34" charset="0"/>
              </a:rPr>
              <a:t>, “Reflections on the future of swarm robotics,” </a:t>
            </a:r>
            <a:r>
              <a:rPr lang="en-US" sz="900" i="1" dirty="0">
                <a:effectLst/>
                <a:latin typeface="Calibri" panose="020F0502020204030204" pitchFamily="34" charset="0"/>
                <a:ea typeface="Calibri" panose="020F0502020204030204" pitchFamily="34" charset="0"/>
                <a:cs typeface="Calibri" panose="020F0502020204030204" pitchFamily="34" charset="0"/>
              </a:rPr>
              <a:t>Sci. Robot.</a:t>
            </a:r>
            <a:r>
              <a:rPr lang="en-US" sz="900" dirty="0">
                <a:effectLst/>
                <a:latin typeface="Calibri" panose="020F0502020204030204" pitchFamily="34" charset="0"/>
                <a:ea typeface="Calibri" panose="020F0502020204030204" pitchFamily="34" charset="0"/>
                <a:cs typeface="Calibri" panose="020F0502020204030204" pitchFamily="34" charset="0"/>
              </a:rPr>
              <a:t>, vol. 5, no. 49, p. eabe4385, Dec. 2020,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10.1126/scirobotics.abe4385.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[10]	M. M. Bronstein, J. Bruna, T. Cohen, and P. </a:t>
            </a:r>
            <a:r>
              <a:rPr lang="en-US" sz="900" dirty="0" err="1">
                <a:effectLst/>
                <a:latin typeface="Calibri" panose="020F0502020204030204" pitchFamily="34" charset="0"/>
                <a:ea typeface="Calibri" panose="020F0502020204030204" pitchFamily="34" charset="0"/>
                <a:cs typeface="Calibri" panose="020F0502020204030204" pitchFamily="34" charset="0"/>
              </a:rPr>
              <a:t>Veličković</a:t>
            </a:r>
            <a:r>
              <a:rPr lang="en-US" sz="900" dirty="0">
                <a:effectLst/>
                <a:latin typeface="Calibri" panose="020F0502020204030204" pitchFamily="34" charset="0"/>
                <a:ea typeface="Calibri" panose="020F0502020204030204" pitchFamily="34" charset="0"/>
                <a:cs typeface="Calibri" panose="020F0502020204030204" pitchFamily="34" charset="0"/>
              </a:rPr>
              <a:t>, “Geometric Deep Learning: Grids, Groups, Graphs, Geodesics, and Gauges.” </a:t>
            </a:r>
            <a:r>
              <a:rPr lang="en-US" sz="900" dirty="0" err="1">
                <a:effectLst/>
                <a:latin typeface="Calibri" panose="020F0502020204030204" pitchFamily="34" charset="0"/>
                <a:ea typeface="Calibri" panose="020F0502020204030204" pitchFamily="34" charset="0"/>
                <a:cs typeface="Calibri" panose="020F0502020204030204" pitchFamily="34" charset="0"/>
              </a:rPr>
              <a:t>arXiv</a:t>
            </a:r>
            <a:r>
              <a:rPr lang="en-US" sz="900" dirty="0">
                <a:effectLst/>
                <a:latin typeface="Calibri" panose="020F0502020204030204" pitchFamily="34" charset="0"/>
                <a:ea typeface="Calibri" panose="020F0502020204030204" pitchFamily="34" charset="0"/>
                <a:cs typeface="Calibri" panose="020F0502020204030204" pitchFamily="34" charset="0"/>
              </a:rPr>
              <a:t>, May 02, 2021. Accessed: Mar. 07, 2023. [Online]. Available: http://arxiv.org/abs/2104.13478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[11]	Y. Zhang, P. </a:t>
            </a:r>
            <a:r>
              <a:rPr lang="en-US" sz="900" dirty="0" err="1">
                <a:effectLst/>
                <a:latin typeface="Calibri" panose="020F0502020204030204" pitchFamily="34" charset="0"/>
                <a:ea typeface="Calibri" panose="020F0502020204030204" pitchFamily="34" charset="0"/>
                <a:cs typeface="Calibri" panose="020F0502020204030204" pitchFamily="34" charset="0"/>
              </a:rPr>
              <a:t>Tiňo</a:t>
            </a:r>
            <a:r>
              <a:rPr lang="en-US" sz="900" dirty="0">
                <a:effectLst/>
                <a:latin typeface="Calibri" panose="020F0502020204030204" pitchFamily="34" charset="0"/>
                <a:ea typeface="Calibri" panose="020F0502020204030204" pitchFamily="34" charset="0"/>
                <a:cs typeface="Calibri" panose="020F0502020204030204" pitchFamily="34" charset="0"/>
              </a:rPr>
              <a:t>, A. </a:t>
            </a:r>
            <a:r>
              <a:rPr lang="en-US" sz="900" dirty="0" err="1">
                <a:effectLst/>
                <a:latin typeface="Calibri" panose="020F0502020204030204" pitchFamily="34" charset="0"/>
                <a:ea typeface="Calibri" panose="020F0502020204030204" pitchFamily="34" charset="0"/>
                <a:cs typeface="Calibri" panose="020F0502020204030204" pitchFamily="34" charset="0"/>
              </a:rPr>
              <a:t>Leonardis</a:t>
            </a:r>
            <a:r>
              <a:rPr lang="en-US" sz="900" dirty="0">
                <a:effectLst/>
                <a:latin typeface="Calibri" panose="020F0502020204030204" pitchFamily="34" charset="0"/>
                <a:ea typeface="Calibri" panose="020F0502020204030204" pitchFamily="34" charset="0"/>
                <a:cs typeface="Calibri" panose="020F0502020204030204" pitchFamily="34" charset="0"/>
              </a:rPr>
              <a:t>, and K. Tang, “A Survey on Neural Network Interpretability,” </a:t>
            </a:r>
            <a:r>
              <a:rPr lang="en-US" sz="900" i="1" dirty="0">
                <a:effectLst/>
                <a:latin typeface="Calibri" panose="020F0502020204030204" pitchFamily="34" charset="0"/>
                <a:ea typeface="Calibri" panose="020F0502020204030204" pitchFamily="34" charset="0"/>
                <a:cs typeface="Calibri" panose="020F0502020204030204" pitchFamily="34" charset="0"/>
              </a:rPr>
              <a:t>IEEE Trans. </a:t>
            </a:r>
            <a:r>
              <a:rPr lang="en-US" sz="900" i="1" dirty="0" err="1">
                <a:effectLst/>
                <a:latin typeface="Calibri" panose="020F0502020204030204" pitchFamily="34" charset="0"/>
                <a:ea typeface="Calibri" panose="020F0502020204030204" pitchFamily="34" charset="0"/>
                <a:cs typeface="Calibri" panose="020F0502020204030204" pitchFamily="34" charset="0"/>
              </a:rPr>
              <a:t>Emerg</a:t>
            </a:r>
            <a:r>
              <a:rPr lang="en-US" sz="900" i="1" dirty="0">
                <a:effectLst/>
                <a:latin typeface="Calibri" panose="020F0502020204030204" pitchFamily="34" charset="0"/>
                <a:ea typeface="Calibri" panose="020F0502020204030204" pitchFamily="34" charset="0"/>
                <a:cs typeface="Calibri" panose="020F0502020204030204" pitchFamily="34" charset="0"/>
              </a:rPr>
              <a:t>. Top. </a:t>
            </a:r>
            <a:r>
              <a:rPr lang="en-US" sz="9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900" i="1" dirty="0">
                <a:effectLst/>
                <a:latin typeface="Calibri" panose="020F0502020204030204" pitchFamily="34" charset="0"/>
                <a:ea typeface="Calibri" panose="020F0502020204030204" pitchFamily="34" charset="0"/>
                <a:cs typeface="Calibri" panose="020F0502020204030204" pitchFamily="34" charset="0"/>
              </a:rPr>
              <a:t>. </a:t>
            </a:r>
            <a:r>
              <a:rPr lang="en-US" sz="900" i="1" dirty="0" err="1">
                <a:effectLst/>
                <a:latin typeface="Calibri" panose="020F0502020204030204" pitchFamily="34" charset="0"/>
                <a:ea typeface="Calibri" panose="020F0502020204030204" pitchFamily="34" charset="0"/>
                <a:cs typeface="Calibri" panose="020F0502020204030204" pitchFamily="34" charset="0"/>
              </a:rPr>
              <a:t>Intell</a:t>
            </a:r>
            <a:r>
              <a:rPr lang="en-US" sz="900" i="1" dirty="0">
                <a:effectLst/>
                <a:latin typeface="Calibri" panose="020F0502020204030204" pitchFamily="34" charset="0"/>
                <a:ea typeface="Calibri" panose="020F0502020204030204" pitchFamily="34" charset="0"/>
                <a:cs typeface="Calibri" panose="020F0502020204030204" pitchFamily="34" charset="0"/>
              </a:rPr>
              <a:t>.</a:t>
            </a:r>
            <a:r>
              <a:rPr lang="en-US" sz="900" dirty="0">
                <a:effectLst/>
                <a:latin typeface="Calibri" panose="020F0502020204030204" pitchFamily="34" charset="0"/>
                <a:ea typeface="Calibri" panose="020F0502020204030204" pitchFamily="34" charset="0"/>
                <a:cs typeface="Calibri" panose="020F0502020204030204" pitchFamily="34" charset="0"/>
              </a:rPr>
              <a:t>, vol. 5, no. 5, pp. 726–742, Oct. 2021,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10.1109/TETCI.2021.3100641.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[12]	J. </a:t>
            </a:r>
            <a:r>
              <a:rPr lang="en-US" sz="9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900" dirty="0">
                <a:effectLst/>
                <a:latin typeface="Calibri" panose="020F0502020204030204" pitchFamily="34" charset="0"/>
                <a:ea typeface="Calibri" panose="020F0502020204030204" pitchFamily="34" charset="0"/>
                <a:cs typeface="Calibri" panose="020F0502020204030204" pitchFamily="34" charset="0"/>
              </a:rPr>
              <a:t> and A. Prorok, “The Emergence of Adversarial Communication in Multi-Agent Reinforcement Learning”.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[13]	J. Sheng </a:t>
            </a:r>
            <a:r>
              <a:rPr lang="en-US" sz="900" i="1" dirty="0">
                <a:effectLst/>
                <a:latin typeface="Calibri" panose="020F0502020204030204" pitchFamily="34" charset="0"/>
                <a:ea typeface="Calibri" panose="020F0502020204030204" pitchFamily="34" charset="0"/>
                <a:cs typeface="Calibri" panose="020F0502020204030204" pitchFamily="34" charset="0"/>
              </a:rPr>
              <a:t>et al.</a:t>
            </a:r>
            <a:r>
              <a:rPr lang="en-US" sz="900" dirty="0">
                <a:effectLst/>
                <a:latin typeface="Calibri" panose="020F0502020204030204" pitchFamily="34" charset="0"/>
                <a:ea typeface="Calibri" panose="020F0502020204030204" pitchFamily="34" charset="0"/>
                <a:cs typeface="Calibri" panose="020F0502020204030204" pitchFamily="34" charset="0"/>
              </a:rPr>
              <a:t>, “Learning structured communication for multi-agent reinforcement learning,” </a:t>
            </a:r>
            <a:r>
              <a:rPr lang="en-US" sz="900" i="1" dirty="0" err="1">
                <a:effectLst/>
                <a:latin typeface="Calibri" panose="020F0502020204030204" pitchFamily="34" charset="0"/>
                <a:ea typeface="Calibri" panose="020F0502020204030204" pitchFamily="34" charset="0"/>
                <a:cs typeface="Calibri" panose="020F0502020204030204" pitchFamily="34" charset="0"/>
              </a:rPr>
              <a:t>Auton</a:t>
            </a:r>
            <a:r>
              <a:rPr lang="en-US" sz="900" i="1" dirty="0">
                <a:effectLst/>
                <a:latin typeface="Calibri" panose="020F0502020204030204" pitchFamily="34" charset="0"/>
                <a:ea typeface="Calibri" panose="020F0502020204030204" pitchFamily="34" charset="0"/>
                <a:cs typeface="Calibri" panose="020F0502020204030204" pitchFamily="34" charset="0"/>
              </a:rPr>
              <a:t>. Agents Multi-Agent Syst.</a:t>
            </a:r>
            <a:r>
              <a:rPr lang="en-US" sz="900" dirty="0">
                <a:effectLst/>
                <a:latin typeface="Calibri" panose="020F0502020204030204" pitchFamily="34" charset="0"/>
                <a:ea typeface="Calibri" panose="020F0502020204030204" pitchFamily="34" charset="0"/>
                <a:cs typeface="Calibri" panose="020F0502020204030204" pitchFamily="34" charset="0"/>
              </a:rPr>
              <a:t>, vol. 36, no. 2, p. 50, Oct. 2022,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10.1007/s10458-022-09580-8.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900" dirty="0">
                <a:effectLst/>
                <a:latin typeface="Calibri" panose="020F0502020204030204" pitchFamily="34" charset="0"/>
                <a:ea typeface="Calibri" panose="020F0502020204030204" pitchFamily="34" charset="0"/>
                <a:cs typeface="Calibri" panose="020F0502020204030204" pitchFamily="34" charset="0"/>
              </a:rPr>
              <a:t>[14]	J. </a:t>
            </a:r>
            <a:r>
              <a:rPr lang="en-US" sz="900" dirty="0" err="1">
                <a:effectLst/>
                <a:latin typeface="Calibri" panose="020F0502020204030204" pitchFamily="34" charset="0"/>
                <a:ea typeface="Calibri" panose="020F0502020204030204" pitchFamily="34" charset="0"/>
                <a:cs typeface="Calibri" panose="020F0502020204030204" pitchFamily="34" charset="0"/>
              </a:rPr>
              <a:t>Blumenkamp</a:t>
            </a:r>
            <a:r>
              <a:rPr lang="en-US" sz="900" dirty="0">
                <a:effectLst/>
                <a:latin typeface="Calibri" panose="020F0502020204030204" pitchFamily="34" charset="0"/>
                <a:ea typeface="Calibri" panose="020F0502020204030204" pitchFamily="34" charset="0"/>
                <a:cs typeface="Calibri" panose="020F0502020204030204" pitchFamily="34" charset="0"/>
              </a:rPr>
              <a:t>, S. </a:t>
            </a:r>
            <a:r>
              <a:rPr lang="en-US" sz="900" dirty="0" err="1">
                <a:effectLst/>
                <a:latin typeface="Calibri" panose="020F0502020204030204" pitchFamily="34" charset="0"/>
                <a:ea typeface="Calibri" panose="020F0502020204030204" pitchFamily="34" charset="0"/>
                <a:cs typeface="Calibri" panose="020F0502020204030204" pitchFamily="34" charset="0"/>
              </a:rPr>
              <a:t>Morad</a:t>
            </a:r>
            <a:r>
              <a:rPr lang="en-US" sz="900" dirty="0">
                <a:effectLst/>
                <a:latin typeface="Calibri" panose="020F0502020204030204" pitchFamily="34" charset="0"/>
                <a:ea typeface="Calibri" panose="020F0502020204030204" pitchFamily="34" charset="0"/>
                <a:cs typeface="Calibri" panose="020F0502020204030204" pitchFamily="34" charset="0"/>
              </a:rPr>
              <a:t>, J. </a:t>
            </a:r>
            <a:r>
              <a:rPr lang="en-US" sz="900" dirty="0" err="1">
                <a:effectLst/>
                <a:latin typeface="Calibri" panose="020F0502020204030204" pitchFamily="34" charset="0"/>
                <a:ea typeface="Calibri" panose="020F0502020204030204" pitchFamily="34" charset="0"/>
                <a:cs typeface="Calibri" panose="020F0502020204030204" pitchFamily="34" charset="0"/>
              </a:rPr>
              <a:t>Gielis</a:t>
            </a:r>
            <a:r>
              <a:rPr lang="en-US" sz="900" dirty="0">
                <a:effectLst/>
                <a:latin typeface="Calibri" panose="020F0502020204030204" pitchFamily="34" charset="0"/>
                <a:ea typeface="Calibri" panose="020F0502020204030204" pitchFamily="34" charset="0"/>
                <a:cs typeface="Calibri" panose="020F0502020204030204" pitchFamily="34" charset="0"/>
              </a:rPr>
              <a:t>, Q. Li, and A. Prorok, “A Framework for Real-World Multi-Robot Systems Running Decentralized GNN-Based Policies,” in </a:t>
            </a:r>
            <a:r>
              <a:rPr lang="en-US" sz="900" i="1" dirty="0">
                <a:effectLst/>
                <a:latin typeface="Calibri" panose="020F0502020204030204" pitchFamily="34" charset="0"/>
                <a:ea typeface="Calibri" panose="020F0502020204030204" pitchFamily="34" charset="0"/>
                <a:cs typeface="Calibri" panose="020F0502020204030204" pitchFamily="34" charset="0"/>
              </a:rPr>
              <a:t>2022 International Conference on Robotics and Automation (ICRA)</a:t>
            </a:r>
            <a:r>
              <a:rPr lang="en-US" sz="900" dirty="0">
                <a:effectLst/>
                <a:latin typeface="Calibri" panose="020F0502020204030204" pitchFamily="34" charset="0"/>
                <a:ea typeface="Calibri" panose="020F0502020204030204" pitchFamily="34" charset="0"/>
                <a:cs typeface="Calibri" panose="020F0502020204030204" pitchFamily="34" charset="0"/>
              </a:rPr>
              <a:t>, Philadelphia, PA, USA, May 2022, pp. 8772–8778. </a:t>
            </a:r>
            <a:r>
              <a:rPr lang="en-US" sz="900" dirty="0" err="1">
                <a:effectLst/>
                <a:latin typeface="Calibri" panose="020F0502020204030204" pitchFamily="34" charset="0"/>
                <a:ea typeface="Calibri" panose="020F0502020204030204" pitchFamily="34" charset="0"/>
                <a:cs typeface="Calibri" panose="020F0502020204030204" pitchFamily="34" charset="0"/>
              </a:rPr>
              <a:t>doi</a:t>
            </a:r>
            <a:r>
              <a:rPr lang="en-US" sz="900" dirty="0">
                <a:effectLst/>
                <a:latin typeface="Calibri" panose="020F0502020204030204" pitchFamily="34" charset="0"/>
                <a:ea typeface="Calibri" panose="020F0502020204030204" pitchFamily="34" charset="0"/>
                <a:cs typeface="Calibri" panose="020F0502020204030204" pitchFamily="34" charset="0"/>
              </a:rPr>
              <a:t>: 10.1109/ICRA46639.2022.9811744.</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21</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44391A1F-F382-DF9A-0320-0B0A08AE933A}"/>
              </a:ext>
            </a:extLst>
          </p:cNvPr>
          <p:cNvSpPr txBox="1"/>
          <p:nvPr/>
        </p:nvSpPr>
        <p:spPr>
          <a:xfrm>
            <a:off x="8412480" y="1216831"/>
            <a:ext cx="3246723" cy="461665"/>
          </a:xfrm>
          <a:prstGeom prst="rect">
            <a:avLst/>
          </a:prstGeom>
          <a:noFill/>
        </p:spPr>
        <p:txBody>
          <a:bodyPr wrap="none" rtlCol="0">
            <a:spAutoFit/>
          </a:bodyPr>
          <a:lstStyle/>
          <a:p>
            <a:r>
              <a:rPr lang="en-US" sz="2400" dirty="0">
                <a:hlinkClick r:id="rId2"/>
              </a:rPr>
              <a:t>tinyurl.com/</a:t>
            </a:r>
            <a:r>
              <a:rPr lang="en-US" sz="2400" dirty="0" err="1">
                <a:hlinkClick r:id="rId2"/>
              </a:rPr>
              <a:t>ABQERefs</a:t>
            </a:r>
            <a:endParaRPr lang="en-US" sz="2400" dirty="0"/>
          </a:p>
        </p:txBody>
      </p:sp>
    </p:spTree>
    <p:extLst>
      <p:ext uri="{BB962C8B-B14F-4D97-AF65-F5344CB8AC3E}">
        <p14:creationId xmlns:p14="http://schemas.microsoft.com/office/powerpoint/2010/main" val="243619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Interpretability – Taxonomy[11]</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22</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68B2AD26-59F4-DD0B-8F00-7722E09F41F6}"/>
              </a:ext>
            </a:extLst>
          </p:cNvPr>
          <p:cNvPicPr>
            <a:picLocks noGrp="1" noChangeAspect="1"/>
          </p:cNvPicPr>
          <p:nvPr>
            <p:ph idx="1"/>
          </p:nvPr>
        </p:nvPicPr>
        <p:blipFill>
          <a:blip r:embed="rId2"/>
          <a:stretch>
            <a:fillRect/>
          </a:stretch>
        </p:blipFill>
        <p:spPr>
          <a:xfrm>
            <a:off x="2054558" y="1690688"/>
            <a:ext cx="8082883" cy="4021727"/>
          </a:xfrm>
        </p:spPr>
      </p:pic>
    </p:spTree>
    <p:extLst>
      <p:ext uri="{BB962C8B-B14F-4D97-AF65-F5344CB8AC3E}">
        <p14:creationId xmlns:p14="http://schemas.microsoft.com/office/powerpoint/2010/main" val="2930989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Agent Heterogeneity &amp; GNNs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[7,8,11]</a:t>
            </a:r>
          </a:p>
        </p:txBody>
      </p:sp>
      <p:sp>
        <p:nvSpPr>
          <p:cNvPr id="6" name="Content Placeholder 5">
            <a:extLst>
              <a:ext uri="{FF2B5EF4-FFF2-40B4-BE49-F238E27FC236}">
                <a16:creationId xmlns:a16="http://schemas.microsoft.com/office/drawing/2014/main" id="{A0E162FC-887A-CF4C-7243-8D401439FD4B}"/>
              </a:ext>
            </a:extLst>
          </p:cNvPr>
          <p:cNvSpPr>
            <a:spLocks noGrp="1"/>
          </p:cNvSpPr>
          <p:nvPr>
            <p:ph idx="1"/>
          </p:nvPr>
        </p:nvSpPr>
        <p:spPr>
          <a:xfrm>
            <a:off x="838200" y="1825625"/>
            <a:ext cx="11353800" cy="3723837"/>
          </a:xfrm>
        </p:spPr>
        <p:txBody>
          <a:bodyPr>
            <a:normAutofit lnSpcReduction="10000"/>
          </a:bodyPr>
          <a:lstStyle/>
          <a:p>
            <a:r>
              <a:rPr lang="en-US" dirty="0"/>
              <a:t>Often useful for MA systems to have multiple agent types:</a:t>
            </a:r>
          </a:p>
          <a:p>
            <a:pPr lvl="1"/>
            <a:r>
              <a:rPr lang="en-US" dirty="0"/>
              <a:t>Drones &amp; Ground Vehicles for Search and Rescue</a:t>
            </a:r>
          </a:p>
          <a:p>
            <a:pPr lvl="1"/>
            <a:r>
              <a:rPr lang="en-US" dirty="0"/>
              <a:t>Long &amp; Short Range Logistics Robots</a:t>
            </a:r>
          </a:p>
          <a:p>
            <a:r>
              <a:rPr lang="en-US" dirty="0"/>
              <a:t>Allows for flexibility in how problems are solved at the cost of complexity[15]</a:t>
            </a:r>
          </a:p>
          <a:p>
            <a:r>
              <a:rPr lang="en-US" dirty="0"/>
              <a:t>GNNs account for this in a few ways, depending on implementation:</a:t>
            </a:r>
          </a:p>
          <a:p>
            <a:pPr lvl="1"/>
            <a:r>
              <a:rPr lang="en-US" dirty="0"/>
              <a:t>Feature Vectors and Action Spaces of different lengths</a:t>
            </a:r>
          </a:p>
          <a:p>
            <a:pPr lvl="1"/>
            <a:r>
              <a:rPr lang="en-US" dirty="0"/>
              <a:t>Parameter </a:t>
            </a:r>
            <a:r>
              <a:rPr lang="en-US" dirty="0" err="1"/>
              <a:t>Initalizations</a:t>
            </a:r>
            <a:endParaRPr lang="en-US" dirty="0"/>
          </a:p>
          <a:p>
            <a:pPr lvl="1"/>
            <a:endParaRPr lang="en-US" dirty="0"/>
          </a:p>
        </p:txBody>
      </p:sp>
    </p:spTree>
    <p:extLst>
      <p:ext uri="{BB962C8B-B14F-4D97-AF65-F5344CB8AC3E}">
        <p14:creationId xmlns:p14="http://schemas.microsoft.com/office/powerpoint/2010/main" val="1103942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MARL Structure Considerations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24</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TextBox 4">
            <a:extLst>
              <a:ext uri="{FF2B5EF4-FFF2-40B4-BE49-F238E27FC236}">
                <a16:creationId xmlns:a16="http://schemas.microsoft.com/office/drawing/2014/main" id="{FFD71B94-8CE7-D0F1-CF87-B329B5CC5C6B}"/>
              </a:ext>
            </a:extLst>
          </p:cNvPr>
          <p:cNvSpPr txBox="1"/>
          <p:nvPr/>
        </p:nvSpPr>
        <p:spPr>
          <a:xfrm>
            <a:off x="9065407" y="5690770"/>
            <a:ext cx="3175670" cy="369332"/>
          </a:xfrm>
          <a:prstGeom prst="rect">
            <a:avLst/>
          </a:prstGeom>
          <a:noFill/>
        </p:spPr>
        <p:txBody>
          <a:bodyPr wrap="square" rtlCol="0">
            <a:spAutoFit/>
          </a:bodyPr>
          <a:lstStyle/>
          <a:p>
            <a:r>
              <a:rPr lang="en-US" dirty="0"/>
              <a:t>Based on work of [7,8,11]</a:t>
            </a:r>
          </a:p>
        </p:txBody>
      </p:sp>
      <p:sp>
        <p:nvSpPr>
          <p:cNvPr id="6" name="Content Placeholder 5">
            <a:extLst>
              <a:ext uri="{FF2B5EF4-FFF2-40B4-BE49-F238E27FC236}">
                <a16:creationId xmlns:a16="http://schemas.microsoft.com/office/drawing/2014/main" id="{A0E162FC-887A-CF4C-7243-8D401439FD4B}"/>
              </a:ext>
            </a:extLst>
          </p:cNvPr>
          <p:cNvSpPr>
            <a:spLocks noGrp="1"/>
          </p:cNvSpPr>
          <p:nvPr>
            <p:ph idx="1"/>
          </p:nvPr>
        </p:nvSpPr>
        <p:spPr>
          <a:xfrm>
            <a:off x="838200" y="1825625"/>
            <a:ext cx="11353800" cy="3723837"/>
          </a:xfrm>
        </p:spPr>
        <p:txBody>
          <a:bodyPr>
            <a:normAutofit fontScale="92500" lnSpcReduction="10000"/>
          </a:bodyPr>
          <a:lstStyle/>
          <a:p>
            <a:r>
              <a:rPr lang="en-US" dirty="0"/>
              <a:t>Centralization vs Decentralization</a:t>
            </a:r>
          </a:p>
          <a:p>
            <a:pPr lvl="1"/>
            <a:r>
              <a:rPr lang="en-US" dirty="0"/>
              <a:t>Centralized Training, Decentralized Execution (CTDE)</a:t>
            </a:r>
          </a:p>
          <a:p>
            <a:pPr lvl="1"/>
            <a:r>
              <a:rPr lang="en-US" dirty="0"/>
              <a:t>Decentralized Training, Decentralized Execution (DTDE)</a:t>
            </a:r>
          </a:p>
          <a:p>
            <a:r>
              <a:rPr lang="en-US" dirty="0"/>
              <a:t>Heterogeneity</a:t>
            </a:r>
          </a:p>
          <a:p>
            <a:pPr lvl="1"/>
            <a:r>
              <a:rPr lang="en-US" dirty="0"/>
              <a:t>Agents with different abilities often improve overall performance</a:t>
            </a:r>
          </a:p>
          <a:p>
            <a:r>
              <a:rPr lang="en-US" dirty="0"/>
              <a:t>Problem Decomposition</a:t>
            </a:r>
          </a:p>
          <a:p>
            <a:pPr lvl="1"/>
            <a:r>
              <a:rPr lang="en-US" dirty="0"/>
              <a:t>Global vs Local Objectives</a:t>
            </a:r>
          </a:p>
          <a:p>
            <a:pPr lvl="1"/>
            <a:r>
              <a:rPr lang="en-US" dirty="0"/>
              <a:t>Agent State Observability</a:t>
            </a:r>
          </a:p>
          <a:p>
            <a:pPr lvl="1"/>
            <a:r>
              <a:rPr lang="en-US" dirty="0"/>
              <a:t>Information Security</a:t>
            </a:r>
          </a:p>
          <a:p>
            <a:pPr lvl="1"/>
            <a:endParaRPr lang="en-US" dirty="0"/>
          </a:p>
          <a:p>
            <a:pPr lvl="1"/>
            <a:endParaRPr lang="en-US" dirty="0"/>
          </a:p>
        </p:txBody>
      </p:sp>
    </p:spTree>
    <p:extLst>
      <p:ext uri="{BB962C8B-B14F-4D97-AF65-F5344CB8AC3E}">
        <p14:creationId xmlns:p14="http://schemas.microsoft.com/office/powerpoint/2010/main" val="52544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normAutofit/>
          </a:bodyPr>
          <a:lstStyle/>
          <a:p>
            <a:r>
              <a:rPr lang="en-US" dirty="0"/>
              <a:t>Example: Interpretability for Decentralized GNN based Exploration[5]</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1" y="1825625"/>
            <a:ext cx="5886450" cy="3723837"/>
          </a:xfrm>
        </p:spPr>
        <p:txBody>
          <a:bodyPr>
            <a:normAutofit lnSpcReduction="10000"/>
          </a:bodyPr>
          <a:lstStyle/>
          <a:p>
            <a:r>
              <a:rPr lang="en-US" dirty="0"/>
              <a:t>Achieves a level of interpretability by using example cases</a:t>
            </a:r>
          </a:p>
          <a:p>
            <a:pPr lvl="1"/>
            <a:r>
              <a:rPr lang="en-US" dirty="0"/>
              <a:t>In this example the attention component of the HGRN is studied as a mobile agent moves between two fixed agents – the GNN begins to pay attention once the agents are close enough for communication to occur without significant loss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25</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4098" name="Picture 2">
            <a:extLst>
              <a:ext uri="{FF2B5EF4-FFF2-40B4-BE49-F238E27FC236}">
                <a16:creationId xmlns:a16="http://schemas.microsoft.com/office/drawing/2014/main" id="{4A25EB63-5D53-1820-AE46-6A2F8AA35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93"/>
          <a:stretch/>
        </p:blipFill>
        <p:spPr bwMode="auto">
          <a:xfrm>
            <a:off x="6724650" y="1788100"/>
            <a:ext cx="5467350"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7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Real-World Requirements for MA Systems</a:t>
            </a:r>
          </a:p>
        </p:txBody>
      </p:sp>
      <p:graphicFrame>
        <p:nvGraphicFramePr>
          <p:cNvPr id="5" name="Table 5">
            <a:extLst>
              <a:ext uri="{FF2B5EF4-FFF2-40B4-BE49-F238E27FC236}">
                <a16:creationId xmlns:a16="http://schemas.microsoft.com/office/drawing/2014/main" id="{11CD8854-B663-A85C-70D3-04F5EA250A46}"/>
              </a:ext>
            </a:extLst>
          </p:cNvPr>
          <p:cNvGraphicFramePr>
            <a:graphicFrameLocks noGrp="1"/>
          </p:cNvGraphicFramePr>
          <p:nvPr>
            <p:ph idx="1"/>
            <p:extLst>
              <p:ext uri="{D42A27DB-BD31-4B8C-83A1-F6EECF244321}">
                <p14:modId xmlns:p14="http://schemas.microsoft.com/office/powerpoint/2010/main" val="127379963"/>
              </p:ext>
            </p:extLst>
          </p:nvPr>
        </p:nvGraphicFramePr>
        <p:xfrm>
          <a:off x="838200" y="1825624"/>
          <a:ext cx="10744200" cy="3252344"/>
        </p:xfrm>
        <a:graphic>
          <a:graphicData uri="http://schemas.openxmlformats.org/drawingml/2006/table">
            <a:tbl>
              <a:tblPr firstRow="1" bandRow="1">
                <a:tableStyleId>{073A0DAA-6AF3-43AB-8588-CEC1D06C72B9}</a:tableStyleId>
              </a:tblPr>
              <a:tblGrid>
                <a:gridCol w="2453576">
                  <a:extLst>
                    <a:ext uri="{9D8B030D-6E8A-4147-A177-3AD203B41FA5}">
                      <a16:colId xmlns:a16="http://schemas.microsoft.com/office/drawing/2014/main" val="2560758080"/>
                    </a:ext>
                  </a:extLst>
                </a:gridCol>
                <a:gridCol w="8290624">
                  <a:extLst>
                    <a:ext uri="{9D8B030D-6E8A-4147-A177-3AD203B41FA5}">
                      <a16:colId xmlns:a16="http://schemas.microsoft.com/office/drawing/2014/main" val="3884656443"/>
                    </a:ext>
                  </a:extLst>
                </a:gridCol>
              </a:tblGrid>
              <a:tr h="381128">
                <a:tc>
                  <a:txBody>
                    <a:bodyPr/>
                    <a:lstStyle/>
                    <a:p>
                      <a:r>
                        <a:rPr lang="en-US" dirty="0"/>
                        <a:t>Requirement</a:t>
                      </a:r>
                    </a:p>
                  </a:txBody>
                  <a:tcPr/>
                </a:tc>
                <a:tc>
                  <a:txBody>
                    <a:bodyPr/>
                    <a:lstStyle/>
                    <a:p>
                      <a:r>
                        <a:rPr lang="en-US" dirty="0"/>
                        <a:t>Definition</a:t>
                      </a:r>
                    </a:p>
                  </a:txBody>
                  <a:tcPr/>
                </a:tc>
                <a:extLst>
                  <a:ext uri="{0D108BD9-81ED-4DB2-BD59-A6C34878D82A}">
                    <a16:rowId xmlns:a16="http://schemas.microsoft.com/office/drawing/2014/main" val="3333381411"/>
                  </a:ext>
                </a:extLst>
              </a:tr>
              <a:tr h="475488">
                <a:tc>
                  <a:txBody>
                    <a:bodyPr/>
                    <a:lstStyle/>
                    <a:p>
                      <a:r>
                        <a:rPr lang="en-US" dirty="0"/>
                        <a:t>Performance</a:t>
                      </a:r>
                    </a:p>
                  </a:txBody>
                  <a:tcPr/>
                </a:tc>
                <a:tc>
                  <a:txBody>
                    <a:bodyPr/>
                    <a:lstStyle/>
                    <a:p>
                      <a:r>
                        <a:rPr lang="en-US" dirty="0"/>
                        <a:t>Algorithms must be capable of accurately performing the given task</a:t>
                      </a:r>
                    </a:p>
                  </a:txBody>
                  <a:tcPr/>
                </a:tc>
                <a:extLst>
                  <a:ext uri="{0D108BD9-81ED-4DB2-BD59-A6C34878D82A}">
                    <a16:rowId xmlns:a16="http://schemas.microsoft.com/office/drawing/2014/main" val="2396817136"/>
                  </a:ext>
                </a:extLst>
              </a:tr>
              <a:tr h="633984">
                <a:tc>
                  <a:txBody>
                    <a:bodyPr/>
                    <a:lstStyle/>
                    <a:p>
                      <a:r>
                        <a:rPr lang="en-US" dirty="0"/>
                        <a:t>Interpretability</a:t>
                      </a:r>
                    </a:p>
                  </a:txBody>
                  <a:tcPr/>
                </a:tc>
                <a:tc>
                  <a:txBody>
                    <a:bodyPr/>
                    <a:lstStyle/>
                    <a:p>
                      <a:r>
                        <a:rPr lang="en-US" dirty="0"/>
                        <a:t>Algorithms must be able to provide human understandable rationale for actions taken, ideally allowing designers to step through the logic used</a:t>
                      </a:r>
                    </a:p>
                  </a:txBody>
                  <a:tcPr/>
                </a:tc>
                <a:extLst>
                  <a:ext uri="{0D108BD9-81ED-4DB2-BD59-A6C34878D82A}">
                    <a16:rowId xmlns:a16="http://schemas.microsoft.com/office/drawing/2014/main" val="3597577452"/>
                  </a:ext>
                </a:extLst>
              </a:tr>
              <a:tr h="633984">
                <a:tc>
                  <a:txBody>
                    <a:bodyPr/>
                    <a:lstStyle/>
                    <a:p>
                      <a:r>
                        <a:rPr lang="en-US" dirty="0"/>
                        <a:t>Fault Tolerance</a:t>
                      </a:r>
                    </a:p>
                  </a:txBody>
                  <a:tcPr/>
                </a:tc>
                <a:tc>
                  <a:txBody>
                    <a:bodyPr/>
                    <a:lstStyle/>
                    <a:p>
                      <a:r>
                        <a:rPr lang="en-US" dirty="0"/>
                        <a:t>MA Systems should maintain performance and safety even as communication quality varies or agents cease functioning</a:t>
                      </a:r>
                    </a:p>
                  </a:txBody>
                  <a:tcPr/>
                </a:tc>
                <a:extLst>
                  <a:ext uri="{0D108BD9-81ED-4DB2-BD59-A6C34878D82A}">
                    <a16:rowId xmlns:a16="http://schemas.microsoft.com/office/drawing/2014/main" val="635359984"/>
                  </a:ext>
                </a:extLst>
              </a:tr>
              <a:tr h="713232">
                <a:tc>
                  <a:txBody>
                    <a:bodyPr/>
                    <a:lstStyle/>
                    <a:p>
                      <a:r>
                        <a:rPr lang="en-US" dirty="0"/>
                        <a:t>Extensibility</a:t>
                      </a:r>
                    </a:p>
                  </a:txBody>
                  <a:tcPr/>
                </a:tc>
                <a:tc>
                  <a:txBody>
                    <a:bodyPr/>
                    <a:lstStyle/>
                    <a:p>
                      <a:r>
                        <a:rPr lang="en-US" dirty="0"/>
                        <a:t>Algorithms should account minor changes in the problem (such as number of agents or changes in constraints) without much work</a:t>
                      </a:r>
                    </a:p>
                  </a:txBody>
                  <a:tcPr/>
                </a:tc>
                <a:extLst>
                  <a:ext uri="{0D108BD9-81ED-4DB2-BD59-A6C34878D82A}">
                    <a16:rowId xmlns:a16="http://schemas.microsoft.com/office/drawing/2014/main" val="708555887"/>
                  </a:ext>
                </a:extLst>
              </a:tr>
              <a:tr h="402336">
                <a:tc>
                  <a:txBody>
                    <a:bodyPr/>
                    <a:lstStyle/>
                    <a:p>
                      <a:r>
                        <a:rPr lang="en-US" dirty="0"/>
                        <a:t>Transferability</a:t>
                      </a:r>
                    </a:p>
                  </a:txBody>
                  <a:tcPr/>
                </a:tc>
                <a:tc>
                  <a:txBody>
                    <a:bodyPr/>
                    <a:lstStyle/>
                    <a:p>
                      <a:r>
                        <a:rPr lang="en-US" dirty="0"/>
                        <a:t>Ideally, a MA framework should be able to handle a variety of problems</a:t>
                      </a:r>
                    </a:p>
                  </a:txBody>
                  <a:tcPr/>
                </a:tc>
                <a:extLst>
                  <a:ext uri="{0D108BD9-81ED-4DB2-BD59-A6C34878D82A}">
                    <a16:rowId xmlns:a16="http://schemas.microsoft.com/office/drawing/2014/main" val="3641116705"/>
                  </a:ext>
                </a:extLst>
              </a:tr>
            </a:tbl>
          </a:graphicData>
        </a:graphic>
      </p:graphicFrame>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3</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6" name="TextBox 5">
            <a:extLst>
              <a:ext uri="{FF2B5EF4-FFF2-40B4-BE49-F238E27FC236}">
                <a16:creationId xmlns:a16="http://schemas.microsoft.com/office/drawing/2014/main" id="{36E08772-D1DE-2898-8A32-EFCCA5A9BB29}"/>
              </a:ext>
            </a:extLst>
          </p:cNvPr>
          <p:cNvSpPr txBox="1"/>
          <p:nvPr/>
        </p:nvSpPr>
        <p:spPr>
          <a:xfrm>
            <a:off x="7559040" y="5608232"/>
            <a:ext cx="4110421" cy="369332"/>
          </a:xfrm>
          <a:prstGeom prst="rect">
            <a:avLst/>
          </a:prstGeom>
          <a:noFill/>
        </p:spPr>
        <p:txBody>
          <a:bodyPr wrap="none" rtlCol="0">
            <a:spAutoFit/>
          </a:bodyPr>
          <a:lstStyle/>
          <a:p>
            <a:r>
              <a:rPr lang="en-US" dirty="0"/>
              <a:t>Definitions based on the work of [7-9]</a:t>
            </a:r>
          </a:p>
        </p:txBody>
      </p:sp>
    </p:spTree>
    <p:extLst>
      <p:ext uri="{BB962C8B-B14F-4D97-AF65-F5344CB8AC3E}">
        <p14:creationId xmlns:p14="http://schemas.microsoft.com/office/powerpoint/2010/main" val="26896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State of the Art for MA Systems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lstStyle/>
          <a:p>
            <a:r>
              <a:rPr lang="en-US" dirty="0"/>
              <a:t>Two main approaches:</a:t>
            </a:r>
          </a:p>
          <a:p>
            <a:pPr lvl="1"/>
            <a:r>
              <a:rPr lang="en-US" dirty="0"/>
              <a:t>Expert Designed, Model Based Control</a:t>
            </a:r>
          </a:p>
          <a:p>
            <a:pPr lvl="1"/>
            <a:r>
              <a:rPr lang="en-US" dirty="0"/>
              <a:t>Multi-Agent Reinforcement Learning (MARL)</a:t>
            </a:r>
          </a:p>
          <a:p>
            <a:pPr lvl="2"/>
            <a:r>
              <a:rPr lang="en-US" dirty="0"/>
              <a:t>Often makes use of Deep Reinforcement Learning (DRL)</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4</a:t>
            </a:fld>
            <a:r>
              <a:rPr lang="en-US" dirty="0">
                <a:solidFill>
                  <a:schemeClr val="bg1"/>
                </a:solidFill>
              </a:rPr>
              <a:t>   |   </a:t>
            </a:r>
            <a:r>
              <a:rPr lang="en-US" b="1" dirty="0">
                <a:solidFill>
                  <a:schemeClr val="bg1"/>
                </a:solidFill>
              </a:rPr>
              <a:t>eng.umd.edu</a:t>
            </a:r>
            <a:endParaRPr lang="en-US" dirty="0">
              <a:solidFill>
                <a:schemeClr val="bg1"/>
              </a:solidFill>
            </a:endParaRPr>
          </a:p>
        </p:txBody>
      </p:sp>
      <p:sp>
        <p:nvSpPr>
          <p:cNvPr id="5" name="Rectangle 4">
            <a:extLst>
              <a:ext uri="{FF2B5EF4-FFF2-40B4-BE49-F238E27FC236}">
                <a16:creationId xmlns:a16="http://schemas.microsoft.com/office/drawing/2014/main" id="{129BD4DA-6B6B-95EC-5EE1-715F71E55107}"/>
              </a:ext>
            </a:extLst>
          </p:cNvPr>
          <p:cNvSpPr/>
          <p:nvPr/>
        </p:nvSpPr>
        <p:spPr>
          <a:xfrm>
            <a:off x="1643974" y="4513634"/>
            <a:ext cx="622571" cy="408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cxnSp>
        <p:nvCxnSpPr>
          <p:cNvPr id="7" name="Straight Arrow Connector 6">
            <a:extLst>
              <a:ext uri="{FF2B5EF4-FFF2-40B4-BE49-F238E27FC236}">
                <a16:creationId xmlns:a16="http://schemas.microsoft.com/office/drawing/2014/main" id="{CD7E0EA2-93D0-6269-8A07-89D78C313FAF}"/>
              </a:ext>
            </a:extLst>
          </p:cNvPr>
          <p:cNvCxnSpPr>
            <a:cxnSpLocks/>
            <a:stCxn id="10" idx="6"/>
            <a:endCxn id="5" idx="1"/>
          </p:cNvCxnSpPr>
          <p:nvPr/>
        </p:nvCxnSpPr>
        <p:spPr>
          <a:xfrm>
            <a:off x="1395919" y="4717915"/>
            <a:ext cx="2480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A49E28E-E13E-7873-7933-32AB4C49B139}"/>
              </a:ext>
            </a:extLst>
          </p:cNvPr>
          <p:cNvSpPr/>
          <p:nvPr/>
        </p:nvSpPr>
        <p:spPr>
          <a:xfrm>
            <a:off x="1086255" y="4562272"/>
            <a:ext cx="309664" cy="3112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125557BD-87B6-9E62-68C6-5D429E98F7FC}"/>
              </a:ext>
            </a:extLst>
          </p:cNvPr>
          <p:cNvCxnSpPr>
            <a:cxnSpLocks/>
            <a:endCxn id="10" idx="0"/>
          </p:cNvCxnSpPr>
          <p:nvPr/>
        </p:nvCxnSpPr>
        <p:spPr>
          <a:xfrm>
            <a:off x="1241087" y="4046706"/>
            <a:ext cx="0" cy="515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AE3F9A-7F43-932B-13B0-6C8B20CB35DB}"/>
              </a:ext>
            </a:extLst>
          </p:cNvPr>
          <p:cNvCxnSpPr>
            <a:cxnSpLocks/>
          </p:cNvCxnSpPr>
          <p:nvPr/>
        </p:nvCxnSpPr>
        <p:spPr>
          <a:xfrm>
            <a:off x="2266545" y="4717914"/>
            <a:ext cx="2480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73F645F-A5A3-F23E-349D-02DAA0EB12A6}"/>
              </a:ext>
            </a:extLst>
          </p:cNvPr>
          <p:cNvSpPr/>
          <p:nvPr/>
        </p:nvSpPr>
        <p:spPr>
          <a:xfrm>
            <a:off x="2514599" y="4559029"/>
            <a:ext cx="309664" cy="3112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0" name="Straight Arrow Connector 19">
            <a:extLst>
              <a:ext uri="{FF2B5EF4-FFF2-40B4-BE49-F238E27FC236}">
                <a16:creationId xmlns:a16="http://schemas.microsoft.com/office/drawing/2014/main" id="{11D50728-1BF2-1983-0BA7-ED7096C1ED5E}"/>
              </a:ext>
            </a:extLst>
          </p:cNvPr>
          <p:cNvCxnSpPr>
            <a:cxnSpLocks/>
            <a:endCxn id="19" idx="0"/>
          </p:cNvCxnSpPr>
          <p:nvPr/>
        </p:nvCxnSpPr>
        <p:spPr>
          <a:xfrm>
            <a:off x="2669431" y="4124528"/>
            <a:ext cx="0" cy="434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8D7A11-1FC1-5EFB-6C53-E067229457EC}"/>
              </a:ext>
            </a:extLst>
          </p:cNvPr>
          <p:cNvCxnSpPr>
            <a:cxnSpLocks/>
            <a:stCxn id="19" idx="6"/>
          </p:cNvCxnSpPr>
          <p:nvPr/>
        </p:nvCxnSpPr>
        <p:spPr>
          <a:xfrm>
            <a:off x="2824263" y="4714672"/>
            <a:ext cx="454768" cy="3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70C1C04-2428-3F64-B948-D7023D56C2B8}"/>
              </a:ext>
            </a:extLst>
          </p:cNvPr>
          <p:cNvCxnSpPr>
            <a:cxnSpLocks/>
            <a:stCxn id="19" idx="4"/>
          </p:cNvCxnSpPr>
          <p:nvPr/>
        </p:nvCxnSpPr>
        <p:spPr>
          <a:xfrm>
            <a:off x="2669431" y="4870314"/>
            <a:ext cx="0" cy="434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E375187-F897-FECA-A097-7ED1665F6967}"/>
              </a:ext>
            </a:extLst>
          </p:cNvPr>
          <p:cNvSpPr/>
          <p:nvPr/>
        </p:nvSpPr>
        <p:spPr>
          <a:xfrm>
            <a:off x="1643974" y="5126476"/>
            <a:ext cx="622571" cy="408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Tree>
    <p:extLst>
      <p:ext uri="{BB962C8B-B14F-4D97-AF65-F5344CB8AC3E}">
        <p14:creationId xmlns:p14="http://schemas.microsoft.com/office/powerpoint/2010/main" val="393008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Model Based Control</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Uses models of system dynamics to derive optimal control laws</a:t>
            </a:r>
          </a:p>
          <a:p>
            <a:pPr lvl="1"/>
            <a:r>
              <a:rPr lang="en-US" dirty="0"/>
              <a:t>Provides robust guarantees of system behavior</a:t>
            </a:r>
          </a:p>
          <a:p>
            <a:r>
              <a:rPr lang="en-US" dirty="0"/>
              <a:t>Many recent attempts are Constraint-Driven, having been demonstrated for</a:t>
            </a:r>
          </a:p>
          <a:p>
            <a:pPr lvl="1"/>
            <a:r>
              <a:rPr lang="en-US" dirty="0"/>
              <a:t>Collision free navigation via Barrier Functions</a:t>
            </a:r>
            <a:r>
              <a:rPr lang="en-US" dirty="0">
                <a:hlinkClick r:id="rId3" action="ppaction://hlinksldjump"/>
              </a:rPr>
              <a:t>[2]</a:t>
            </a:r>
            <a:endParaRPr lang="en-US" dirty="0"/>
          </a:p>
          <a:p>
            <a:pPr lvl="1"/>
            <a:r>
              <a:rPr lang="en-US" dirty="0"/>
              <a:t>Platooning of vehicles on highways[3]</a:t>
            </a:r>
          </a:p>
          <a:p>
            <a:pPr lvl="1"/>
            <a:r>
              <a:rPr lang="en-US" dirty="0"/>
              <a:t>Predator avoidance and emergent flocking</a:t>
            </a:r>
            <a:r>
              <a:rPr lang="en-US" dirty="0">
                <a:hlinkClick r:id="rId4" action="ppaction://hlinksldjump"/>
              </a:rPr>
              <a:t>[4]</a:t>
            </a:r>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5</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9804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Safety Barrier Certificates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Implements Centralized &amp; Decentralized methods of preventing collision between moving agents as functions of agent accelerations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6</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1026" name="Picture 2" descr="Fig. 4.">
            <a:extLst>
              <a:ext uri="{FF2B5EF4-FFF2-40B4-BE49-F238E27FC236}">
                <a16:creationId xmlns:a16="http://schemas.microsoft.com/office/drawing/2014/main" id="{78E73DF0-86FC-53DE-D70F-44446BEDEC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90" b="58440"/>
          <a:stretch/>
        </p:blipFill>
        <p:spPr bwMode="auto">
          <a:xfrm>
            <a:off x="692285" y="2981258"/>
            <a:ext cx="3900487" cy="2850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 4.">
            <a:extLst>
              <a:ext uri="{FF2B5EF4-FFF2-40B4-BE49-F238E27FC236}">
                <a16:creationId xmlns:a16="http://schemas.microsoft.com/office/drawing/2014/main" id="{FCE275FE-D9BF-D6E7-0DF5-E3CD7FB3C3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49990" b="5532"/>
          <a:stretch/>
        </p:blipFill>
        <p:spPr bwMode="auto">
          <a:xfrm>
            <a:off x="4505857" y="2881566"/>
            <a:ext cx="3900487" cy="30495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 4.">
            <a:extLst>
              <a:ext uri="{FF2B5EF4-FFF2-40B4-BE49-F238E27FC236}">
                <a16:creationId xmlns:a16="http://schemas.microsoft.com/office/drawing/2014/main" id="{C7EF7C6B-AD2A-8508-C6D9-65B627A14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23" t="50000" b="5532"/>
          <a:stretch/>
        </p:blipFill>
        <p:spPr bwMode="auto">
          <a:xfrm>
            <a:off x="8319428" y="2881566"/>
            <a:ext cx="3749743" cy="30495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A07370-CF9C-1D60-DE91-90C4E6637195}"/>
              </a:ext>
            </a:extLst>
          </p:cNvPr>
          <p:cNvSpPr txBox="1"/>
          <p:nvPr/>
        </p:nvSpPr>
        <p:spPr>
          <a:xfrm>
            <a:off x="2470825" y="2696900"/>
            <a:ext cx="657552" cy="369332"/>
          </a:xfrm>
          <a:prstGeom prst="rect">
            <a:avLst/>
          </a:prstGeom>
          <a:noFill/>
        </p:spPr>
        <p:txBody>
          <a:bodyPr wrap="none" rtlCol="0">
            <a:spAutoFit/>
          </a:bodyPr>
          <a:lstStyle/>
          <a:p>
            <a:r>
              <a:rPr lang="en-US" dirty="0"/>
              <a:t>t = 0</a:t>
            </a:r>
          </a:p>
        </p:txBody>
      </p:sp>
      <p:sp>
        <p:nvSpPr>
          <p:cNvPr id="6" name="TextBox 5">
            <a:extLst>
              <a:ext uri="{FF2B5EF4-FFF2-40B4-BE49-F238E27FC236}">
                <a16:creationId xmlns:a16="http://schemas.microsoft.com/office/drawing/2014/main" id="{BD2C02DE-CCDD-9A16-7E4A-6BA7F276958A}"/>
              </a:ext>
            </a:extLst>
          </p:cNvPr>
          <p:cNvSpPr txBox="1"/>
          <p:nvPr/>
        </p:nvSpPr>
        <p:spPr>
          <a:xfrm>
            <a:off x="6290194" y="2664634"/>
            <a:ext cx="1023037" cy="369332"/>
          </a:xfrm>
          <a:prstGeom prst="rect">
            <a:avLst/>
          </a:prstGeom>
          <a:noFill/>
        </p:spPr>
        <p:txBody>
          <a:bodyPr wrap="none" rtlCol="0">
            <a:spAutoFit/>
          </a:bodyPr>
          <a:lstStyle/>
          <a:p>
            <a:r>
              <a:rPr lang="en-US" dirty="0"/>
              <a:t>t = 2538</a:t>
            </a:r>
          </a:p>
        </p:txBody>
      </p:sp>
      <p:sp>
        <p:nvSpPr>
          <p:cNvPr id="7" name="TextBox 6">
            <a:extLst>
              <a:ext uri="{FF2B5EF4-FFF2-40B4-BE49-F238E27FC236}">
                <a16:creationId xmlns:a16="http://schemas.microsoft.com/office/drawing/2014/main" id="{34519CF7-D859-DD74-04EB-23E60391D64A}"/>
              </a:ext>
            </a:extLst>
          </p:cNvPr>
          <p:cNvSpPr txBox="1"/>
          <p:nvPr/>
        </p:nvSpPr>
        <p:spPr>
          <a:xfrm>
            <a:off x="9783824" y="2611926"/>
            <a:ext cx="1023037" cy="369332"/>
          </a:xfrm>
          <a:prstGeom prst="rect">
            <a:avLst/>
          </a:prstGeom>
          <a:noFill/>
        </p:spPr>
        <p:txBody>
          <a:bodyPr wrap="none" rtlCol="0">
            <a:spAutoFit/>
          </a:bodyPr>
          <a:lstStyle/>
          <a:p>
            <a:r>
              <a:rPr lang="en-US" dirty="0"/>
              <a:t>t = 5000</a:t>
            </a:r>
          </a:p>
        </p:txBody>
      </p:sp>
    </p:spTree>
    <p:extLst>
      <p:ext uri="{BB962C8B-B14F-4D97-AF65-F5344CB8AC3E}">
        <p14:creationId xmlns:p14="http://schemas.microsoft.com/office/powerpoint/2010/main" val="358260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Safety Barrier Certificates</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a:bodyPr>
          <a:lstStyle/>
          <a:p>
            <a:r>
              <a:rPr lang="en-US" dirty="0"/>
              <a:t>Also investigates the problem of </a:t>
            </a:r>
            <a:r>
              <a:rPr lang="en-US" i="1" dirty="0"/>
              <a:t>deadlock</a:t>
            </a:r>
            <a:r>
              <a:rPr lang="en-US" dirty="0"/>
              <a:t> in these systems, where control laws lead to system states which can’t resolve absent extra logic</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7</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2050" name="Picture 2" descr="Fig. 8.">
            <a:extLst>
              <a:ext uri="{FF2B5EF4-FFF2-40B4-BE49-F238E27FC236}">
                <a16:creationId xmlns:a16="http://schemas.microsoft.com/office/drawing/2014/main" id="{56E11CE7-3331-FC00-08F0-A7A833DA9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08"/>
          <a:stretch/>
        </p:blipFill>
        <p:spPr bwMode="auto">
          <a:xfrm>
            <a:off x="3805542" y="2811744"/>
            <a:ext cx="3850126" cy="31026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53E5C5-DD4A-1C32-28D7-FB9E0116294C}"/>
              </a:ext>
            </a:extLst>
          </p:cNvPr>
          <p:cNvSpPr txBox="1"/>
          <p:nvPr/>
        </p:nvSpPr>
        <p:spPr>
          <a:xfrm>
            <a:off x="4495800" y="4010136"/>
            <a:ext cx="794448" cy="369332"/>
          </a:xfrm>
          <a:prstGeom prst="rect">
            <a:avLst/>
          </a:prstGeom>
          <a:solidFill>
            <a:schemeClr val="bg1"/>
          </a:solidFill>
        </p:spPr>
        <p:txBody>
          <a:bodyPr wrap="none" rtlCol="0">
            <a:spAutoFit/>
          </a:bodyPr>
          <a:lstStyle/>
          <a:p>
            <a:r>
              <a:rPr lang="en-US" dirty="0"/>
              <a:t>Type I</a:t>
            </a:r>
          </a:p>
        </p:txBody>
      </p:sp>
      <p:sp>
        <p:nvSpPr>
          <p:cNvPr id="9" name="TextBox 8">
            <a:extLst>
              <a:ext uri="{FF2B5EF4-FFF2-40B4-BE49-F238E27FC236}">
                <a16:creationId xmlns:a16="http://schemas.microsoft.com/office/drawing/2014/main" id="{23CBCE2B-B999-82C6-4EA1-E522C835547C}"/>
              </a:ext>
            </a:extLst>
          </p:cNvPr>
          <p:cNvSpPr txBox="1"/>
          <p:nvPr/>
        </p:nvSpPr>
        <p:spPr>
          <a:xfrm>
            <a:off x="6861220" y="3977870"/>
            <a:ext cx="858568" cy="369332"/>
          </a:xfrm>
          <a:prstGeom prst="rect">
            <a:avLst/>
          </a:prstGeom>
          <a:solidFill>
            <a:schemeClr val="bg1"/>
          </a:solidFill>
        </p:spPr>
        <p:txBody>
          <a:bodyPr wrap="none" rtlCol="0">
            <a:spAutoFit/>
          </a:bodyPr>
          <a:lstStyle/>
          <a:p>
            <a:r>
              <a:rPr lang="en-US" dirty="0"/>
              <a:t>Type II</a:t>
            </a:r>
          </a:p>
        </p:txBody>
      </p:sp>
      <p:sp>
        <p:nvSpPr>
          <p:cNvPr id="10" name="TextBox 9">
            <a:extLst>
              <a:ext uri="{FF2B5EF4-FFF2-40B4-BE49-F238E27FC236}">
                <a16:creationId xmlns:a16="http://schemas.microsoft.com/office/drawing/2014/main" id="{6F684C45-C1E0-5E49-795A-4CC9122BBA44}"/>
              </a:ext>
            </a:extLst>
          </p:cNvPr>
          <p:cNvSpPr txBox="1"/>
          <p:nvPr/>
        </p:nvSpPr>
        <p:spPr>
          <a:xfrm>
            <a:off x="6245135" y="5632764"/>
            <a:ext cx="922688" cy="369332"/>
          </a:xfrm>
          <a:prstGeom prst="rect">
            <a:avLst/>
          </a:prstGeom>
          <a:solidFill>
            <a:schemeClr val="bg1"/>
          </a:solidFill>
        </p:spPr>
        <p:txBody>
          <a:bodyPr wrap="none" rtlCol="0">
            <a:spAutoFit/>
          </a:bodyPr>
          <a:lstStyle/>
          <a:p>
            <a:r>
              <a:rPr lang="en-US" dirty="0"/>
              <a:t>Type III</a:t>
            </a:r>
          </a:p>
        </p:txBody>
      </p:sp>
    </p:spTree>
    <p:extLst>
      <p:ext uri="{BB962C8B-B14F-4D97-AF65-F5344CB8AC3E}">
        <p14:creationId xmlns:p14="http://schemas.microsoft.com/office/powerpoint/2010/main" val="152399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Example: Predator Avoidance and Flocking[4]</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p:txBody>
          <a:bodyPr>
            <a:normAutofit/>
          </a:bodyPr>
          <a:lstStyle/>
          <a:p>
            <a:r>
              <a:rPr lang="en-US" dirty="0"/>
              <a:t>Builds a Finite State Machine capable of producing emergent safety behaviors like maintaining minimum distance</a:t>
            </a:r>
          </a:p>
          <a:p>
            <a:r>
              <a:rPr lang="en-US" dirty="0"/>
              <a:t>Optimizes a single objective function subject to multiple constraints</a:t>
            </a:r>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8</a:t>
            </a:fld>
            <a:r>
              <a:rPr lang="en-US" dirty="0">
                <a:solidFill>
                  <a:schemeClr val="bg1"/>
                </a:solidFill>
              </a:rPr>
              <a:t>   |   </a:t>
            </a:r>
            <a:r>
              <a:rPr lang="en-US" b="1" dirty="0">
                <a:solidFill>
                  <a:schemeClr val="bg1"/>
                </a:solidFill>
              </a:rPr>
              <a:t>eng.umd.edu</a:t>
            </a:r>
            <a:endParaRPr lang="en-US" dirty="0">
              <a:solidFill>
                <a:schemeClr val="bg1"/>
              </a:solidFill>
            </a:endParaRPr>
          </a:p>
        </p:txBody>
      </p:sp>
      <p:pic>
        <p:nvPicPr>
          <p:cNvPr id="6" name="videoplayback (1)">
            <a:hlinkClick r:id="" action="ppaction://media"/>
            <a:extLst>
              <a:ext uri="{FF2B5EF4-FFF2-40B4-BE49-F238E27FC236}">
                <a16:creationId xmlns:a16="http://schemas.microsoft.com/office/drawing/2014/main" id="{E036F4EC-11F0-AF8B-06F0-5FDC43A005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46694" y="3312694"/>
            <a:ext cx="3545305" cy="2658979"/>
          </a:xfrm>
          <a:prstGeom prst="rect">
            <a:avLst/>
          </a:prstGeom>
        </p:spPr>
      </p:pic>
      <p:sp>
        <p:nvSpPr>
          <p:cNvPr id="7" name="TextBox 6">
            <a:extLst>
              <a:ext uri="{FF2B5EF4-FFF2-40B4-BE49-F238E27FC236}">
                <a16:creationId xmlns:a16="http://schemas.microsoft.com/office/drawing/2014/main" id="{15ED31CB-787C-2320-2C8A-3E816FC8B4F8}"/>
              </a:ext>
            </a:extLst>
          </p:cNvPr>
          <p:cNvSpPr txBox="1"/>
          <p:nvPr/>
        </p:nvSpPr>
        <p:spPr>
          <a:xfrm>
            <a:off x="4100257" y="5437402"/>
            <a:ext cx="4546437" cy="646331"/>
          </a:xfrm>
          <a:prstGeom prst="rect">
            <a:avLst/>
          </a:prstGeom>
          <a:noFill/>
        </p:spPr>
        <p:txBody>
          <a:bodyPr wrap="none" rtlCol="0">
            <a:spAutoFit/>
          </a:bodyPr>
          <a:lstStyle/>
          <a:p>
            <a:r>
              <a:rPr lang="en-US" dirty="0"/>
              <a:t>[4], video from:</a:t>
            </a:r>
          </a:p>
          <a:p>
            <a:r>
              <a:rPr lang="en-US" dirty="0"/>
              <a:t>sites.google.com/view/</a:t>
            </a:r>
            <a:r>
              <a:rPr lang="en-US" dirty="0" err="1"/>
              <a:t>ud</a:t>
            </a:r>
            <a:r>
              <a:rPr lang="en-US" dirty="0"/>
              <a:t>-ids-lab/</a:t>
            </a:r>
            <a:r>
              <a:rPr lang="en-US" dirty="0" err="1"/>
              <a:t>cdflock</a:t>
            </a:r>
            <a:endParaRPr lang="en-US" dirty="0"/>
          </a:p>
        </p:txBody>
      </p:sp>
    </p:spTree>
    <p:extLst>
      <p:ext uri="{BB962C8B-B14F-4D97-AF65-F5344CB8AC3E}">
        <p14:creationId xmlns:p14="http://schemas.microsoft.com/office/powerpoint/2010/main" val="365572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D134-B739-3C4F-9C70-4C15AB738C90}"/>
              </a:ext>
            </a:extLst>
          </p:cNvPr>
          <p:cNvSpPr>
            <a:spLocks noGrp="1"/>
          </p:cNvSpPr>
          <p:nvPr>
            <p:ph type="title"/>
          </p:nvPr>
        </p:nvSpPr>
        <p:spPr/>
        <p:txBody>
          <a:bodyPr/>
          <a:lstStyle/>
          <a:p>
            <a:r>
              <a:rPr lang="en-US" dirty="0"/>
              <a:t>Multi-Agent Reinforcement Learning</a:t>
            </a:r>
          </a:p>
        </p:txBody>
      </p:sp>
      <p:sp>
        <p:nvSpPr>
          <p:cNvPr id="3" name="Content Placeholder 2">
            <a:extLst>
              <a:ext uri="{FF2B5EF4-FFF2-40B4-BE49-F238E27FC236}">
                <a16:creationId xmlns:a16="http://schemas.microsoft.com/office/drawing/2014/main" id="{EFA9B6CA-60D4-D342-A234-2332F483DC5E}"/>
              </a:ext>
            </a:extLst>
          </p:cNvPr>
          <p:cNvSpPr>
            <a:spLocks noGrp="1"/>
          </p:cNvSpPr>
          <p:nvPr>
            <p:ph idx="1"/>
          </p:nvPr>
        </p:nvSpPr>
        <p:spPr>
          <a:xfrm>
            <a:off x="838200" y="1825625"/>
            <a:ext cx="11353800" cy="3723837"/>
          </a:xfrm>
        </p:spPr>
        <p:txBody>
          <a:bodyPr>
            <a:normAutofit fontScale="92500" lnSpcReduction="10000"/>
          </a:bodyPr>
          <a:lstStyle/>
          <a:p>
            <a:r>
              <a:rPr lang="en-US" dirty="0"/>
              <a:t>Many algorithms used such as:</a:t>
            </a:r>
          </a:p>
          <a:p>
            <a:pPr lvl="1"/>
            <a:r>
              <a:rPr lang="en-US" dirty="0"/>
              <a:t>Decentralized Partly Observable Markov Decision Processes(Dec-POMDPs)[6]</a:t>
            </a:r>
          </a:p>
          <a:p>
            <a:pPr lvl="1"/>
            <a:r>
              <a:rPr lang="en-US" dirty="0"/>
              <a:t>Graph Neural Networks (GNNs)[5]</a:t>
            </a:r>
          </a:p>
          <a:p>
            <a:pPr lvl="1"/>
            <a:r>
              <a:rPr lang="en-US" dirty="0"/>
              <a:t>Decentralized Asynchronous Advantage Actor-Critic (A3C)[6]</a:t>
            </a:r>
          </a:p>
          <a:p>
            <a:pPr lvl="1"/>
            <a:r>
              <a:rPr lang="en-US" dirty="0"/>
              <a:t>Evolutionary Algorithms</a:t>
            </a:r>
          </a:p>
          <a:p>
            <a:r>
              <a:rPr lang="en-US" dirty="0"/>
              <a:t>Also need to consider:</a:t>
            </a:r>
          </a:p>
          <a:p>
            <a:pPr lvl="1"/>
            <a:r>
              <a:rPr lang="en-US" dirty="0"/>
              <a:t>Centralized vs. Decentralized Learning</a:t>
            </a:r>
          </a:p>
          <a:p>
            <a:pPr lvl="1"/>
            <a:r>
              <a:rPr lang="en-US" dirty="0"/>
              <a:t>Communication Strategy</a:t>
            </a:r>
          </a:p>
          <a:p>
            <a:pPr lvl="1"/>
            <a:r>
              <a:rPr lang="en-US" dirty="0"/>
              <a:t>Problem Decomposition</a:t>
            </a:r>
          </a:p>
          <a:p>
            <a:pPr lvl="1"/>
            <a:endParaRPr lang="en-US" dirty="0"/>
          </a:p>
        </p:txBody>
      </p:sp>
      <p:sp>
        <p:nvSpPr>
          <p:cNvPr id="4" name="Footer Placeholder 3">
            <a:extLst>
              <a:ext uri="{FF2B5EF4-FFF2-40B4-BE49-F238E27FC236}">
                <a16:creationId xmlns:a16="http://schemas.microsoft.com/office/drawing/2014/main" id="{F2BE8171-EB85-4746-8D94-A24449DA0AD2}"/>
              </a:ext>
            </a:extLst>
          </p:cNvPr>
          <p:cNvSpPr>
            <a:spLocks noGrp="1"/>
          </p:cNvSpPr>
          <p:nvPr>
            <p:ph type="ftr" sz="quarter" idx="3"/>
          </p:nvPr>
        </p:nvSpPr>
        <p:spPr>
          <a:xfrm>
            <a:off x="838200" y="6113462"/>
            <a:ext cx="7315200" cy="365125"/>
          </a:xfrm>
        </p:spPr>
        <p:txBody>
          <a:bodyPr/>
          <a:lstStyle/>
          <a:p>
            <a:fld id="{84967C11-20DF-654D-A7FD-D310D00C0508}" type="slidenum">
              <a:rPr lang="en-US" smtClean="0">
                <a:solidFill>
                  <a:schemeClr val="bg1"/>
                </a:solidFill>
              </a:rPr>
              <a:pPr/>
              <a:t>9</a:t>
            </a:fld>
            <a:r>
              <a:rPr lang="en-US" dirty="0">
                <a:solidFill>
                  <a:schemeClr val="bg1"/>
                </a:solidFill>
              </a:rPr>
              <a:t>   |   </a:t>
            </a:r>
            <a:r>
              <a:rPr lang="en-US" b="1" dirty="0">
                <a:solidFill>
                  <a:schemeClr val="bg1"/>
                </a:solidFill>
              </a:rPr>
              <a:t>eng.umd.edu</a:t>
            </a:r>
            <a:endParaRPr lang="en-US" dirty="0">
              <a:solidFill>
                <a:schemeClr val="bg1"/>
              </a:solidFill>
            </a:endParaRPr>
          </a:p>
        </p:txBody>
      </p:sp>
    </p:spTree>
    <p:extLst>
      <p:ext uri="{BB962C8B-B14F-4D97-AF65-F5344CB8AC3E}">
        <p14:creationId xmlns:p14="http://schemas.microsoft.com/office/powerpoint/2010/main" val="4195779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D_Clark_PPT_Template_LF-9-22-20.pptx" id="{E3ABC318-B6E4-45BB-A62D-6F4D075C6E88}" vid="{93C7FCD7-66CD-4333-BEF4-32AC0DC44D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UMD_Clark_PPT_Template_LF-9-22-20</Template>
  <TotalTime>1170</TotalTime>
  <Words>4297</Words>
  <Application>Microsoft Office PowerPoint</Application>
  <PresentationFormat>Widescreen</PresentationFormat>
  <Paragraphs>327</Paragraphs>
  <Slides>25</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Trebuchet MS</vt:lpstr>
      <vt:lpstr>Office Theme</vt:lpstr>
      <vt:lpstr>Highly Interpretable Graph NNs for Real World Multi-Agent Systems</vt:lpstr>
      <vt:lpstr>Why Study Multi-Agent Systems?</vt:lpstr>
      <vt:lpstr>Real-World Requirements for MA Systems</vt:lpstr>
      <vt:lpstr>State of the Art for MA Systems</vt:lpstr>
      <vt:lpstr>Model Based Control</vt:lpstr>
      <vt:lpstr>Example: Safety Barrier Certificates</vt:lpstr>
      <vt:lpstr>Example: Safety Barrier Certificates</vt:lpstr>
      <vt:lpstr>Example: Predator Avoidance and Flocking[4]</vt:lpstr>
      <vt:lpstr>Multi-Agent Reinforcement Learning</vt:lpstr>
      <vt:lpstr>Multi-Agent Reinforcement Learning</vt:lpstr>
      <vt:lpstr>Intro to Graphs and Graph Theory</vt:lpstr>
      <vt:lpstr>Intro to Graph Neural Networks</vt:lpstr>
      <vt:lpstr>Example: Decentralized GNN based Exploration[5]</vt:lpstr>
      <vt:lpstr>MARL Vs. Model Based Control</vt:lpstr>
      <vt:lpstr>Model Interpretability - Dimensions</vt:lpstr>
      <vt:lpstr>MARL Interpretability – State of the Art</vt:lpstr>
      <vt:lpstr>Highly Interpretable Graph NNs for Safe Real World Multi-Agent Systems </vt:lpstr>
      <vt:lpstr>Highly Interpretable Graph NNs for Safe Real World Multi-Agent Systems - Approach</vt:lpstr>
      <vt:lpstr>Highly Interpretable Graph NNs for Safe Real World Multi-Agent Systems - Timeline</vt:lpstr>
      <vt:lpstr>Conclusions</vt:lpstr>
      <vt:lpstr>References</vt:lpstr>
      <vt:lpstr>Model Interpretability – Taxonomy[11]</vt:lpstr>
      <vt:lpstr>Agent Heterogeneity &amp; GNNs</vt:lpstr>
      <vt:lpstr>MARL Structure Considerations</vt:lpstr>
      <vt:lpstr>Example: Interpretability for Decentralized GNN based Exploration[5]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Highly Interpretable Graph NNs for Real World Multi-Agent Systems</dc:title>
  <dc:creator>Alexander Philip Beyer</dc:creator>
  <cp:lastModifiedBy>Alexander Philip Beyer</cp:lastModifiedBy>
  <cp:revision>8</cp:revision>
  <dcterms:created xsi:type="dcterms:W3CDTF">2023-03-07T16:02:40Z</dcterms:created>
  <dcterms:modified xsi:type="dcterms:W3CDTF">2023-03-08T20:58:41Z</dcterms:modified>
</cp:coreProperties>
</file>